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Handy Casual" panose="020B0604020202020204" charset="-94"/>
      <p:regular r:id="rId25"/>
    </p:embeddedFont>
    <p:embeddedFont>
      <p:font typeface="Playfair Display" panose="020F0502020204030204" pitchFamily="2" charset="-9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42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sv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96" y="6570902"/>
            <a:ext cx="7669889" cy="4169631"/>
          </a:xfrm>
          <a:custGeom>
            <a:avLst/>
            <a:gdLst/>
            <a:ahLst/>
            <a:cxnLst/>
            <a:rect l="l" t="t" r="r" b="b"/>
            <a:pathLst>
              <a:path w="7669889" h="4169631">
                <a:moveTo>
                  <a:pt x="0" y="0"/>
                </a:moveTo>
                <a:lnTo>
                  <a:pt x="7669889" y="0"/>
                </a:lnTo>
                <a:lnTo>
                  <a:pt x="7669889" y="4169631"/>
                </a:lnTo>
                <a:lnTo>
                  <a:pt x="0" y="416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7734960" y="9488918"/>
            <a:ext cx="10553040" cy="798082"/>
            <a:chOff x="0" y="0"/>
            <a:chExt cx="2779401" cy="2101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9401" cy="210194"/>
            </a:xfrm>
            <a:custGeom>
              <a:avLst/>
              <a:gdLst/>
              <a:ahLst/>
              <a:cxnLst/>
              <a:rect l="l" t="t" r="r" b="b"/>
              <a:pathLst>
                <a:path w="2779401" h="210194">
                  <a:moveTo>
                    <a:pt x="0" y="0"/>
                  </a:moveTo>
                  <a:lnTo>
                    <a:pt x="2779401" y="0"/>
                  </a:lnTo>
                  <a:lnTo>
                    <a:pt x="2779401" y="210194"/>
                  </a:lnTo>
                  <a:lnTo>
                    <a:pt x="0" y="210194"/>
                  </a:ln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79401" cy="248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36640" y="341986"/>
            <a:ext cx="1985605" cy="1985605"/>
          </a:xfrm>
          <a:custGeom>
            <a:avLst/>
            <a:gdLst/>
            <a:ahLst/>
            <a:cxnLst/>
            <a:rect l="l" t="t" r="r" b="b"/>
            <a:pathLst>
              <a:path w="1985605" h="1985605">
                <a:moveTo>
                  <a:pt x="0" y="0"/>
                </a:moveTo>
                <a:lnTo>
                  <a:pt x="1985605" y="0"/>
                </a:lnTo>
                <a:lnTo>
                  <a:pt x="1985605" y="1985605"/>
                </a:lnTo>
                <a:lnTo>
                  <a:pt x="0" y="1985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5534685" y="218173"/>
            <a:ext cx="2109419" cy="2109419"/>
          </a:xfrm>
          <a:custGeom>
            <a:avLst/>
            <a:gdLst/>
            <a:ahLst/>
            <a:cxnLst/>
            <a:rect l="l" t="t" r="r" b="b"/>
            <a:pathLst>
              <a:path w="2109419" h="2109419">
                <a:moveTo>
                  <a:pt x="0" y="0"/>
                </a:moveTo>
                <a:lnTo>
                  <a:pt x="2109419" y="0"/>
                </a:lnTo>
                <a:lnTo>
                  <a:pt x="2109419" y="2109418"/>
                </a:lnTo>
                <a:lnTo>
                  <a:pt x="0" y="210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6274926" y="1371319"/>
            <a:ext cx="5943331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DİN HİZMETLERİ GENEL MÜDÜRLÜĞÜ </a:t>
            </a: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GENÇLİK HİZMETLERİ DAİRE BAŞKANLIĞI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8624011" y="1232458"/>
            <a:ext cx="1039978" cy="6684721"/>
            <a:chOff x="0" y="0"/>
            <a:chExt cx="273904" cy="17605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3904" cy="1760585"/>
            </a:xfrm>
            <a:custGeom>
              <a:avLst/>
              <a:gdLst/>
              <a:ahLst/>
              <a:cxnLst/>
              <a:rect l="l" t="t" r="r" b="b"/>
              <a:pathLst>
                <a:path w="273904" h="1760585">
                  <a:moveTo>
                    <a:pt x="119109" y="0"/>
                  </a:moveTo>
                  <a:lnTo>
                    <a:pt x="154795" y="0"/>
                  </a:lnTo>
                  <a:cubicBezTo>
                    <a:pt x="220577" y="0"/>
                    <a:pt x="273904" y="53327"/>
                    <a:pt x="273904" y="119109"/>
                  </a:cubicBezTo>
                  <a:lnTo>
                    <a:pt x="273904" y="1641476"/>
                  </a:lnTo>
                  <a:cubicBezTo>
                    <a:pt x="273904" y="1707258"/>
                    <a:pt x="220577" y="1760585"/>
                    <a:pt x="154795" y="1760585"/>
                  </a:cubicBezTo>
                  <a:lnTo>
                    <a:pt x="119109" y="1760585"/>
                  </a:lnTo>
                  <a:cubicBezTo>
                    <a:pt x="53327" y="1760585"/>
                    <a:pt x="0" y="1707258"/>
                    <a:pt x="0" y="1641476"/>
                  </a:cubicBezTo>
                  <a:lnTo>
                    <a:pt x="0" y="119109"/>
                  </a:lnTo>
                  <a:cubicBezTo>
                    <a:pt x="0" y="53327"/>
                    <a:pt x="53327" y="0"/>
                    <a:pt x="119109" y="0"/>
                  </a:cubicBezTo>
                  <a:close/>
                </a:path>
              </a:pathLst>
            </a:custGeom>
            <a:solidFill>
              <a:srgbClr val="AC663E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3904" cy="1798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103856" y="4392701"/>
            <a:ext cx="6080289" cy="43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7"/>
              </a:lnSpc>
            </a:pPr>
            <a:r>
              <a:rPr lang="en-US" sz="3300" b="1" spc="72" dirty="0">
                <a:solidFill>
                  <a:srgbClr val="6D41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HZ. PEYGAMBER VE GENÇL</a:t>
            </a:r>
            <a:r>
              <a:rPr lang="tr-TR" sz="3300" b="1" spc="72" dirty="0">
                <a:solidFill>
                  <a:srgbClr val="6D41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İ</a:t>
            </a:r>
            <a:r>
              <a:rPr lang="en-US" sz="3300" b="1" spc="72" dirty="0">
                <a:solidFill>
                  <a:srgbClr val="6D41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26731" y="6042245"/>
            <a:ext cx="3834538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MANEVİ DANIŞMANLIK SUNUMLARI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342485" y="865571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2088489" y="8582621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506" y="2438856"/>
            <a:ext cx="10706341" cy="515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Hz. Ebu Bekir, Hz. Ömer gibi sahâbîlerin de bulunduğu orduya komutan tayin edilmişti.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Ashâbdan bazıları, onun komutanlığı hakkında tereddüt göstermişlerdi.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endParaRPr lang="en-US" sz="290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Zeyd’in oğlu Üsâme...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18'li yaşlardayken bir orduya komutan tayin edilmişti Hz. Peygamber tarafından...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endParaRPr lang="en-US" sz="290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Yaşlarının küçüklüğünden dolayı itirazlar yükseltmişti komutan olmalarına.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endParaRPr lang="en-US" sz="290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Onların yeteneklerinin farkında olan Allah Resûlu,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sahabeye durumu izah etmiş ve genç Üsâme’yi cesaretlendirmişti.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08634" y="1379066"/>
            <a:ext cx="7708063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Daha 20'li yaşlarındaydı komutan olduğunda Zeyd b. Hârise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790123" y="1028700"/>
            <a:ext cx="6690838" cy="7296613"/>
            <a:chOff x="0" y="0"/>
            <a:chExt cx="745320" cy="812800"/>
          </a:xfrm>
        </p:grpSpPr>
        <p:sp>
          <p:nvSpPr>
            <p:cNvPr id="5" name="Freeform 5"/>
            <p:cNvSpPr/>
            <p:nvPr/>
          </p:nvSpPr>
          <p:spPr>
            <a:xfrm>
              <a:off x="15282" y="22900"/>
              <a:ext cx="714757" cy="767000"/>
            </a:xfrm>
            <a:custGeom>
              <a:avLst/>
              <a:gdLst/>
              <a:ahLst/>
              <a:cxnLst/>
              <a:rect l="l" t="t" r="r" b="b"/>
              <a:pathLst>
                <a:path w="714757" h="767000">
                  <a:moveTo>
                    <a:pt x="392569" y="15477"/>
                  </a:moveTo>
                  <a:lnTo>
                    <a:pt x="694847" y="345123"/>
                  </a:lnTo>
                  <a:cubicBezTo>
                    <a:pt x="714756" y="366835"/>
                    <a:pt x="714756" y="400165"/>
                    <a:pt x="694847" y="421877"/>
                  </a:cubicBezTo>
                  <a:lnTo>
                    <a:pt x="392569" y="751523"/>
                  </a:lnTo>
                  <a:cubicBezTo>
                    <a:pt x="383526" y="761385"/>
                    <a:pt x="370759" y="767000"/>
                    <a:pt x="357378" y="767000"/>
                  </a:cubicBezTo>
                  <a:cubicBezTo>
                    <a:pt x="343997" y="767000"/>
                    <a:pt x="331231" y="761385"/>
                    <a:pt x="322187" y="751523"/>
                  </a:cubicBezTo>
                  <a:lnTo>
                    <a:pt x="19909" y="421877"/>
                  </a:lnTo>
                  <a:cubicBezTo>
                    <a:pt x="0" y="400165"/>
                    <a:pt x="0" y="366835"/>
                    <a:pt x="19909" y="345123"/>
                  </a:cubicBezTo>
                  <a:lnTo>
                    <a:pt x="322187" y="15477"/>
                  </a:lnTo>
                  <a:cubicBezTo>
                    <a:pt x="331231" y="5615"/>
                    <a:pt x="343997" y="0"/>
                    <a:pt x="357378" y="0"/>
                  </a:cubicBezTo>
                  <a:cubicBezTo>
                    <a:pt x="370759" y="0"/>
                    <a:pt x="383526" y="5615"/>
                    <a:pt x="392569" y="15477"/>
                  </a:cubicBezTo>
                  <a:close/>
                </a:path>
              </a:pathLst>
            </a:custGeom>
            <a:blipFill>
              <a:blip r:embed="rId2"/>
              <a:stretch>
                <a:fillRect l="-52016" t="-2985" r="-52016" b="-298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2270127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5466053" y="9287128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3058223" y="2689183"/>
            <a:ext cx="12190603" cy="5455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6"/>
              </a:lnSpc>
            </a:pPr>
            <a:r>
              <a:rPr lang="en-US" sz="3099" spc="13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İlk müminlerdendi. Mekke’nin en varlıklı ve en yakışıklı gençlerindendi.</a:t>
            </a:r>
          </a:p>
          <a:p>
            <a:pPr algn="ctr">
              <a:lnSpc>
                <a:spcPts val="4866"/>
              </a:lnSpc>
            </a:pPr>
            <a:r>
              <a:rPr lang="en-US" sz="3099" spc="13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İslam’ı seçtiği için onu hapsetti ve baskı yaptı anne babası.</a:t>
            </a:r>
          </a:p>
          <a:p>
            <a:pPr algn="ctr">
              <a:lnSpc>
                <a:spcPts val="4866"/>
              </a:lnSpc>
            </a:pPr>
            <a:r>
              <a:rPr lang="en-US" sz="3099" spc="13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Onu yolundan döndüremediler, vazgeçiremediler inandığı doğrulardan...</a:t>
            </a:r>
          </a:p>
          <a:p>
            <a:pPr algn="ctr">
              <a:lnSpc>
                <a:spcPts val="4866"/>
              </a:lnSpc>
            </a:pPr>
            <a:endParaRPr lang="en-US" sz="3099" spc="13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866"/>
              </a:lnSpc>
            </a:pPr>
            <a:r>
              <a:rPr lang="en-US" sz="3099" spc="13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Habeşistan’a ilk hicret edenlerden oldu. </a:t>
            </a:r>
          </a:p>
          <a:p>
            <a:pPr algn="ctr">
              <a:lnSpc>
                <a:spcPts val="4866"/>
              </a:lnSpc>
            </a:pPr>
            <a:r>
              <a:rPr lang="en-US" sz="3099" spc="13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Medine’ye ilk hicret eden sahâbî oydu.</a:t>
            </a:r>
          </a:p>
          <a:p>
            <a:pPr algn="ctr">
              <a:lnSpc>
                <a:spcPts val="4866"/>
              </a:lnSpc>
            </a:pPr>
            <a:endParaRPr lang="en-US" sz="3099" spc="13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866"/>
              </a:lnSpc>
            </a:pPr>
            <a:r>
              <a:rPr lang="en-US" sz="3099" spc="13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 yaşında bilmediği bir şehre öğretmen olarak gitmişti.</a:t>
            </a:r>
          </a:p>
          <a:p>
            <a:pPr algn="ctr">
              <a:lnSpc>
                <a:spcPts val="4866"/>
              </a:lnSpc>
            </a:pPr>
            <a:r>
              <a:rPr lang="en-US" sz="3099" spc="13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İmanı uğruna elinin tersi ile itmişti zenginliği.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46611" y="1525782"/>
            <a:ext cx="10394779" cy="5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1"/>
              </a:lnSpc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İslâm tarihinin ilk muallimi olarak Medine’ye görevlendirildi Mus’ab b. Umeyr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050549" y="-1533918"/>
            <a:ext cx="2792411" cy="279241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949572" y="-309728"/>
            <a:ext cx="2676856" cy="267685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40731" y="40731"/>
              <a:ext cx="731338" cy="731338"/>
            </a:xfrm>
            <a:custGeom>
              <a:avLst/>
              <a:gdLst/>
              <a:ahLst/>
              <a:cxnLst/>
              <a:rect l="l" t="t" r="r" b="b"/>
              <a:pathLst>
                <a:path w="731338" h="731338">
                  <a:moveTo>
                    <a:pt x="435201" y="28801"/>
                  </a:moveTo>
                  <a:lnTo>
                    <a:pt x="702537" y="296137"/>
                  </a:lnTo>
                  <a:cubicBezTo>
                    <a:pt x="720978" y="314578"/>
                    <a:pt x="731338" y="339589"/>
                    <a:pt x="731338" y="365669"/>
                  </a:cubicBezTo>
                  <a:cubicBezTo>
                    <a:pt x="731338" y="391749"/>
                    <a:pt x="720978" y="416760"/>
                    <a:pt x="702537" y="435201"/>
                  </a:cubicBezTo>
                  <a:lnTo>
                    <a:pt x="435201" y="702537"/>
                  </a:lnTo>
                  <a:cubicBezTo>
                    <a:pt x="416760" y="720978"/>
                    <a:pt x="391749" y="731338"/>
                    <a:pt x="365669" y="731338"/>
                  </a:cubicBezTo>
                  <a:cubicBezTo>
                    <a:pt x="339589" y="731338"/>
                    <a:pt x="314578" y="720978"/>
                    <a:pt x="296137" y="702537"/>
                  </a:cubicBezTo>
                  <a:lnTo>
                    <a:pt x="28801" y="435201"/>
                  </a:lnTo>
                  <a:cubicBezTo>
                    <a:pt x="10360" y="416760"/>
                    <a:pt x="0" y="391749"/>
                    <a:pt x="0" y="365669"/>
                  </a:cubicBezTo>
                  <a:cubicBezTo>
                    <a:pt x="0" y="339589"/>
                    <a:pt x="10360" y="314578"/>
                    <a:pt x="28801" y="296137"/>
                  </a:cubicBezTo>
                  <a:lnTo>
                    <a:pt x="296137" y="28801"/>
                  </a:lnTo>
                  <a:cubicBezTo>
                    <a:pt x="314578" y="10360"/>
                    <a:pt x="339589" y="0"/>
                    <a:pt x="365669" y="0"/>
                  </a:cubicBezTo>
                  <a:cubicBezTo>
                    <a:pt x="391749" y="0"/>
                    <a:pt x="416760" y="10360"/>
                    <a:pt x="435201" y="2880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77077" y="1258493"/>
            <a:ext cx="1544989" cy="15449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185134" y="909459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248827" y="9167694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1471874" y="-377589"/>
            <a:ext cx="2590500" cy="25905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32169" y="32169"/>
              <a:ext cx="748463" cy="748463"/>
            </a:xfrm>
            <a:custGeom>
              <a:avLst/>
              <a:gdLst/>
              <a:ahLst/>
              <a:cxnLst/>
              <a:rect l="l" t="t" r="r" b="b"/>
              <a:pathLst>
                <a:path w="748463" h="748463">
                  <a:moveTo>
                    <a:pt x="446081" y="39681"/>
                  </a:moveTo>
                  <a:lnTo>
                    <a:pt x="708781" y="302381"/>
                  </a:lnTo>
                  <a:cubicBezTo>
                    <a:pt x="748463" y="342062"/>
                    <a:pt x="748463" y="406400"/>
                    <a:pt x="708781" y="446081"/>
                  </a:cubicBezTo>
                  <a:lnTo>
                    <a:pt x="446081" y="708781"/>
                  </a:lnTo>
                  <a:cubicBezTo>
                    <a:pt x="406400" y="748463"/>
                    <a:pt x="342062" y="748463"/>
                    <a:pt x="302381" y="708781"/>
                  </a:cubicBezTo>
                  <a:lnTo>
                    <a:pt x="39681" y="446081"/>
                  </a:lnTo>
                  <a:cubicBezTo>
                    <a:pt x="0" y="406400"/>
                    <a:pt x="0" y="342062"/>
                    <a:pt x="39681" y="302381"/>
                  </a:cubicBezTo>
                  <a:lnTo>
                    <a:pt x="302381" y="39681"/>
                  </a:lnTo>
                  <a:cubicBezTo>
                    <a:pt x="342062" y="0"/>
                    <a:pt x="406400" y="0"/>
                    <a:pt x="446081" y="3968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1612" y="-1533918"/>
            <a:ext cx="2792411" cy="27924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AC663E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8457" y="994155"/>
            <a:ext cx="1544989" cy="15449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17818" y="1963611"/>
            <a:ext cx="9803526" cy="5845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Uhud Gazvesi’nde Peygamberinin yanından hiç ayrılmadı.</a:t>
            </a:r>
          </a:p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Sevgili Peygamberimizi korurken, kılıç darbeleriyle kesildi her iki eli.</a:t>
            </a:r>
          </a:p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Sancağı kollarıyla göğsüne bastırarak dik tutmaya çalıştı. </a:t>
            </a:r>
          </a:p>
          <a:p>
            <a:pPr algn="ctr">
              <a:lnSpc>
                <a:spcPts val="4239"/>
              </a:lnSpc>
            </a:pPr>
            <a:endParaRPr lang="en-US" sz="2700" spc="113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Şehit olduğunda üzerini örtecek bir örtü bile bulunamadı.</a:t>
            </a:r>
          </a:p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Bedenini hırkasıyla örtmeye çalıştılar. </a:t>
            </a:r>
          </a:p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Açık kaldı ayakları.</a:t>
            </a:r>
          </a:p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Bir ot demeti ile örtebildiler ancak.</a:t>
            </a:r>
          </a:p>
          <a:p>
            <a:pPr algn="ctr">
              <a:lnSpc>
                <a:spcPts val="4239"/>
              </a:lnSpc>
            </a:pPr>
            <a:endParaRPr lang="en-US" sz="2700" spc="113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Yıpranmış kıyafetler içinde şehit olan Mus’ab’ı görenler, </a:t>
            </a:r>
          </a:p>
          <a:p>
            <a:pPr algn="ctr">
              <a:lnSpc>
                <a:spcPts val="4239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unutmadı hiç bir zaman onu ve fedakarlığını.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188013" y="1067246"/>
            <a:ext cx="7099987" cy="7742805"/>
            <a:chOff x="0" y="0"/>
            <a:chExt cx="745320" cy="812800"/>
          </a:xfrm>
        </p:grpSpPr>
        <p:sp>
          <p:nvSpPr>
            <p:cNvPr id="14" name="Freeform 14"/>
            <p:cNvSpPr/>
            <p:nvPr/>
          </p:nvSpPr>
          <p:spPr>
            <a:xfrm>
              <a:off x="14401" y="21580"/>
              <a:ext cx="716518" cy="769639"/>
            </a:xfrm>
            <a:custGeom>
              <a:avLst/>
              <a:gdLst/>
              <a:ahLst/>
              <a:cxnLst/>
              <a:rect l="l" t="t" r="r" b="b"/>
              <a:pathLst>
                <a:path w="716518" h="769639">
                  <a:moveTo>
                    <a:pt x="391422" y="14586"/>
                  </a:moveTo>
                  <a:lnTo>
                    <a:pt x="697756" y="348654"/>
                  </a:lnTo>
                  <a:cubicBezTo>
                    <a:pt x="716518" y="369115"/>
                    <a:pt x="716518" y="400525"/>
                    <a:pt x="697756" y="420985"/>
                  </a:cubicBezTo>
                  <a:lnTo>
                    <a:pt x="391422" y="755055"/>
                  </a:lnTo>
                  <a:cubicBezTo>
                    <a:pt x="382900" y="764348"/>
                    <a:pt x="370869" y="769640"/>
                    <a:pt x="358259" y="769640"/>
                  </a:cubicBezTo>
                  <a:cubicBezTo>
                    <a:pt x="345649" y="769640"/>
                    <a:pt x="333618" y="764348"/>
                    <a:pt x="325096" y="755055"/>
                  </a:cubicBezTo>
                  <a:lnTo>
                    <a:pt x="18762" y="420985"/>
                  </a:lnTo>
                  <a:cubicBezTo>
                    <a:pt x="0" y="400525"/>
                    <a:pt x="0" y="369115"/>
                    <a:pt x="18762" y="348654"/>
                  </a:cubicBezTo>
                  <a:lnTo>
                    <a:pt x="325096" y="14586"/>
                  </a:lnTo>
                  <a:cubicBezTo>
                    <a:pt x="333618" y="5292"/>
                    <a:pt x="345649" y="0"/>
                    <a:pt x="358259" y="0"/>
                  </a:cubicBezTo>
                  <a:cubicBezTo>
                    <a:pt x="370869" y="0"/>
                    <a:pt x="382900" y="5292"/>
                    <a:pt x="391422" y="14586"/>
                  </a:cubicBezTo>
                  <a:close/>
                </a:path>
              </a:pathLst>
            </a:custGeom>
            <a:blipFill>
              <a:blip r:embed="rId4"/>
              <a:stretch>
                <a:fillRect l="-23031" t="-325" r="-23031" b="-32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872592" y="9167694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5012127" y="924079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5050549" y="-1533918"/>
            <a:ext cx="2792411" cy="2792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949572" y="-309728"/>
            <a:ext cx="2676856" cy="267685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40731" y="40731"/>
              <a:ext cx="731338" cy="731338"/>
            </a:xfrm>
            <a:custGeom>
              <a:avLst/>
              <a:gdLst/>
              <a:ahLst/>
              <a:cxnLst/>
              <a:rect l="l" t="t" r="r" b="b"/>
              <a:pathLst>
                <a:path w="731338" h="731338">
                  <a:moveTo>
                    <a:pt x="435201" y="28801"/>
                  </a:moveTo>
                  <a:lnTo>
                    <a:pt x="702537" y="296137"/>
                  </a:lnTo>
                  <a:cubicBezTo>
                    <a:pt x="720978" y="314578"/>
                    <a:pt x="731338" y="339589"/>
                    <a:pt x="731338" y="365669"/>
                  </a:cubicBezTo>
                  <a:cubicBezTo>
                    <a:pt x="731338" y="391749"/>
                    <a:pt x="720978" y="416760"/>
                    <a:pt x="702537" y="435201"/>
                  </a:cubicBezTo>
                  <a:lnTo>
                    <a:pt x="435201" y="702537"/>
                  </a:lnTo>
                  <a:cubicBezTo>
                    <a:pt x="416760" y="720978"/>
                    <a:pt x="391749" y="731338"/>
                    <a:pt x="365669" y="731338"/>
                  </a:cubicBezTo>
                  <a:cubicBezTo>
                    <a:pt x="339589" y="731338"/>
                    <a:pt x="314578" y="720978"/>
                    <a:pt x="296137" y="702537"/>
                  </a:cubicBezTo>
                  <a:lnTo>
                    <a:pt x="28801" y="435201"/>
                  </a:lnTo>
                  <a:cubicBezTo>
                    <a:pt x="10360" y="416760"/>
                    <a:pt x="0" y="391749"/>
                    <a:pt x="0" y="365669"/>
                  </a:cubicBezTo>
                  <a:cubicBezTo>
                    <a:pt x="0" y="339589"/>
                    <a:pt x="10360" y="314578"/>
                    <a:pt x="28801" y="296137"/>
                  </a:cubicBezTo>
                  <a:lnTo>
                    <a:pt x="296137" y="28801"/>
                  </a:lnTo>
                  <a:cubicBezTo>
                    <a:pt x="314578" y="10360"/>
                    <a:pt x="339589" y="0"/>
                    <a:pt x="365669" y="0"/>
                  </a:cubicBezTo>
                  <a:cubicBezTo>
                    <a:pt x="391749" y="0"/>
                    <a:pt x="416760" y="10360"/>
                    <a:pt x="435201" y="2880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177077" y="1258493"/>
            <a:ext cx="1544989" cy="15449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83301" y="3496960"/>
            <a:ext cx="15121399" cy="306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 ve tecrübesiz oluşunu gerekçe göstererek ilk başta çekingen davranmıştı aslında. </a:t>
            </a:r>
          </a:p>
          <a:p>
            <a:pPr algn="ctr">
              <a:lnSpc>
                <a:spcPts val="4061"/>
              </a:lnSpc>
            </a:pPr>
            <a:endParaRPr lang="en-US" sz="2901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Allah Resûlü, göğsünü sıvazlamış ve “Allah’ım, onun kalbine hidayet, diline sebat ver!” duasıyla onu cesaretlendirmişti.</a:t>
            </a: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Bir hüküm vermesi gerektiğinde nasıl davranması gerektiğini de anlatarak yol göstermişti ona Son Elçi.</a:t>
            </a:r>
          </a:p>
          <a:p>
            <a:pPr algn="ctr">
              <a:lnSpc>
                <a:spcPts val="4061"/>
              </a:lnSpc>
            </a:pPr>
            <a:endParaRPr lang="en-US" sz="2901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061"/>
              </a:lnSpc>
            </a:pPr>
            <a:r>
              <a:rPr lang="en-US" sz="290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Hz. Ali, “Bu olaydan sonra iki kişi arasında hüküm verme konusunda hiç tereddüt etmedim.” demişti.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88108" y="1992888"/>
            <a:ext cx="11311784" cy="5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1"/>
              </a:lnSpc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Sevgili Peygamberimiz tarafından genç yaşta Yemen’e kadı olarak gönderildi Hz. Ali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934477" y="895610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228248" y="9029204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96" y="6570902"/>
            <a:ext cx="7669889" cy="4169631"/>
          </a:xfrm>
          <a:custGeom>
            <a:avLst/>
            <a:gdLst/>
            <a:ahLst/>
            <a:cxnLst/>
            <a:rect l="l" t="t" r="r" b="b"/>
            <a:pathLst>
              <a:path w="7669889" h="4169631">
                <a:moveTo>
                  <a:pt x="0" y="0"/>
                </a:moveTo>
                <a:lnTo>
                  <a:pt x="7669889" y="0"/>
                </a:lnTo>
                <a:lnTo>
                  <a:pt x="7669889" y="4169631"/>
                </a:lnTo>
                <a:lnTo>
                  <a:pt x="0" y="416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673273" y="3215957"/>
            <a:ext cx="9102887" cy="378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Medine’ye ilk hicret edenler arasında yer aldı.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Asıl ismi Leylâ iken, hastaları tedavi konusundaki bilgisi ve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bu alanda yaptığı hizmetler sebebiyle “Şifâ” diye tanındı.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Okuma yazma bilen az sayıda kişiden biriydi.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Özellikle kadınlara yönelik eğitim faaliyetleri yürüttü.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Resûl-i Ekrem’in hanımı Hafsa’ya da okuma yazma öğretti.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5490" y="2128254"/>
            <a:ext cx="1186145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Hz. Peygamber tarafından verilen okuma yazma öğretme görevini üstlendi Şifâ binti Abdullah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200318" y="1727861"/>
            <a:ext cx="6831279" cy="68312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21124" y="21124"/>
              <a:ext cx="770551" cy="770551"/>
            </a:xfrm>
            <a:custGeom>
              <a:avLst/>
              <a:gdLst/>
              <a:ahLst/>
              <a:cxnLst/>
              <a:rect l="l" t="t" r="r" b="b"/>
              <a:pathLst>
                <a:path w="770551" h="770551">
                  <a:moveTo>
                    <a:pt x="421338" y="14938"/>
                  </a:moveTo>
                  <a:lnTo>
                    <a:pt x="755614" y="349214"/>
                  </a:lnTo>
                  <a:cubicBezTo>
                    <a:pt x="765179" y="358779"/>
                    <a:pt x="770552" y="371750"/>
                    <a:pt x="770552" y="385276"/>
                  </a:cubicBezTo>
                  <a:cubicBezTo>
                    <a:pt x="770552" y="398802"/>
                    <a:pt x="765179" y="411773"/>
                    <a:pt x="755614" y="421338"/>
                  </a:cubicBezTo>
                  <a:lnTo>
                    <a:pt x="421338" y="755614"/>
                  </a:lnTo>
                  <a:cubicBezTo>
                    <a:pt x="411773" y="765179"/>
                    <a:pt x="398802" y="770552"/>
                    <a:pt x="385276" y="770552"/>
                  </a:cubicBezTo>
                  <a:cubicBezTo>
                    <a:pt x="371750" y="770552"/>
                    <a:pt x="358779" y="765179"/>
                    <a:pt x="349214" y="755614"/>
                  </a:cubicBezTo>
                  <a:lnTo>
                    <a:pt x="14938" y="421338"/>
                  </a:lnTo>
                  <a:cubicBezTo>
                    <a:pt x="5373" y="411773"/>
                    <a:pt x="0" y="398802"/>
                    <a:pt x="0" y="385276"/>
                  </a:cubicBezTo>
                  <a:cubicBezTo>
                    <a:pt x="0" y="371750"/>
                    <a:pt x="5373" y="358779"/>
                    <a:pt x="14938" y="349214"/>
                  </a:cubicBezTo>
                  <a:lnTo>
                    <a:pt x="349214" y="14938"/>
                  </a:lnTo>
                  <a:cubicBezTo>
                    <a:pt x="358779" y="5373"/>
                    <a:pt x="371750" y="0"/>
                    <a:pt x="385276" y="0"/>
                  </a:cubicBezTo>
                  <a:cubicBezTo>
                    <a:pt x="398802" y="0"/>
                    <a:pt x="411773" y="5373"/>
                    <a:pt x="421338" y="14938"/>
                  </a:cubicBezTo>
                  <a:close/>
                </a:path>
              </a:pathLst>
            </a:custGeom>
            <a:blipFill>
              <a:blip r:embed="rId4"/>
              <a:stretch>
                <a:fillRect l="-17213" t="-410" r="-17213" b="-410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Freeform 7"/>
          <p:cNvSpPr/>
          <p:nvPr/>
        </p:nvSpPr>
        <p:spPr>
          <a:xfrm>
            <a:off x="11995813" y="906694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5203472" y="9066943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1135085" y="0"/>
            <a:ext cx="7495136" cy="4074629"/>
          </a:xfrm>
          <a:custGeom>
            <a:avLst/>
            <a:gdLst/>
            <a:ahLst/>
            <a:cxnLst/>
            <a:rect l="l" t="t" r="r" b="b"/>
            <a:pathLst>
              <a:path w="7495136" h="4074629">
                <a:moveTo>
                  <a:pt x="7495136" y="4074629"/>
                </a:moveTo>
                <a:lnTo>
                  <a:pt x="0" y="4074629"/>
                </a:lnTo>
                <a:lnTo>
                  <a:pt x="0" y="0"/>
                </a:lnTo>
                <a:lnTo>
                  <a:pt x="7495136" y="0"/>
                </a:lnTo>
                <a:lnTo>
                  <a:pt x="7495136" y="40746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813333" y="2708135"/>
            <a:ext cx="14661335" cy="483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Abdullah b.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Abbâs’a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verdiği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öğütlerden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biri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şöyleydi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: </a:t>
            </a:r>
          </a:p>
          <a:p>
            <a:pPr algn="ctr">
              <a:lnSpc>
                <a:spcPts val="4060"/>
              </a:lnSpc>
            </a:pPr>
            <a:endParaRPr lang="en-US" sz="2900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“</a:t>
            </a:r>
            <a:r>
              <a:rPr lang="en-US" sz="30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Delikanlı</a:t>
            </a:r>
            <a:r>
              <a:rPr lang="en-US" sz="30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! Sana </a:t>
            </a:r>
            <a:r>
              <a:rPr lang="en-US" sz="30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bazı</a:t>
            </a:r>
            <a:r>
              <a:rPr lang="en-US" sz="30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sözler</a:t>
            </a:r>
            <a:r>
              <a:rPr lang="en-US" sz="30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öğreteceğim</a:t>
            </a:r>
            <a:r>
              <a:rPr lang="en-US" sz="30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: </a:t>
            </a:r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“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Allah’ın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hakkını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koru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ki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O da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seni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korusun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.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Allah’ı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(n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hakkını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) koru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ki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O’nu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hep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yanında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bulasın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. </a:t>
            </a:r>
          </a:p>
          <a:p>
            <a:pPr algn="ctr">
              <a:lnSpc>
                <a:spcPts val="5100"/>
              </a:lnSpc>
            </a:pP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Bir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şey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isteyeceğinde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Allah’tan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iste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.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Yardım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dileyeceğinde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Allah’tan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yardım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dile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. </a:t>
            </a:r>
          </a:p>
          <a:p>
            <a:pPr algn="ctr">
              <a:lnSpc>
                <a:spcPts val="5100"/>
              </a:lnSpc>
            </a:pP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Şunu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bilmelisin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ki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bütün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toplum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(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varlık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âlemi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)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bir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konuda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senin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yararına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bir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şey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yapmak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için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bir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araya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gelse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</a:p>
          <a:p>
            <a:pPr algn="ctr">
              <a:lnSpc>
                <a:spcPts val="5100"/>
              </a:lnSpc>
            </a:pP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ancak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Allah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yazmışsa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sana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destek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verebilirler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.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Yine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(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bütün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varlık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âlemi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)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bir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konuda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sana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zarar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vermek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için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  <a:p>
            <a:pPr algn="ctr">
              <a:lnSpc>
                <a:spcPts val="5100"/>
              </a:lnSpc>
            </a:pP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bir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araya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gelse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ancak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Allah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yazmışsa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sana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zarar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verebilirler</a:t>
            </a:r>
            <a:r>
              <a:rPr lang="en-US" sz="30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... 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91686" y="8039100"/>
            <a:ext cx="277631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  <a:spcBef>
                <a:spcPct val="0"/>
              </a:spcBef>
            </a:pPr>
            <a:r>
              <a:rPr lang="en-US" sz="1900" spc="7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(</a:t>
            </a:r>
            <a:r>
              <a:rPr lang="en-US" sz="1900" spc="7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Tirmizî</a:t>
            </a:r>
            <a:r>
              <a:rPr lang="en-US" sz="1900" spc="7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1900" spc="7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Sıfatü’l-kıyâme</a:t>
            </a:r>
            <a:r>
              <a:rPr lang="en-US" sz="1900" spc="7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59)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95800" y="1866900"/>
            <a:ext cx="8514664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Bulduğu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her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fırsatta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gençlere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tavsiyelerde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bulunurdu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Allah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Resûlü</a:t>
            </a:r>
            <a:endParaRPr lang="en-US" sz="3100" dirty="0">
              <a:solidFill>
                <a:srgbClr val="A44F3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64508" y="7552366"/>
            <a:ext cx="2792411" cy="27924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0582" y="7280212"/>
            <a:ext cx="1544989" cy="15449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85351" y="8948572"/>
            <a:ext cx="2676856" cy="267685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40731" y="40731"/>
              <a:ext cx="731338" cy="731338"/>
            </a:xfrm>
            <a:custGeom>
              <a:avLst/>
              <a:gdLst/>
              <a:ahLst/>
              <a:cxnLst/>
              <a:rect l="l" t="t" r="r" b="b"/>
              <a:pathLst>
                <a:path w="731338" h="731338">
                  <a:moveTo>
                    <a:pt x="435201" y="28801"/>
                  </a:moveTo>
                  <a:lnTo>
                    <a:pt x="702537" y="296137"/>
                  </a:lnTo>
                  <a:cubicBezTo>
                    <a:pt x="720978" y="314578"/>
                    <a:pt x="731338" y="339589"/>
                    <a:pt x="731338" y="365669"/>
                  </a:cubicBezTo>
                  <a:cubicBezTo>
                    <a:pt x="731338" y="391749"/>
                    <a:pt x="720978" y="416760"/>
                    <a:pt x="702537" y="435201"/>
                  </a:cubicBezTo>
                  <a:lnTo>
                    <a:pt x="435201" y="702537"/>
                  </a:lnTo>
                  <a:cubicBezTo>
                    <a:pt x="416760" y="720978"/>
                    <a:pt x="391749" y="731338"/>
                    <a:pt x="365669" y="731338"/>
                  </a:cubicBezTo>
                  <a:cubicBezTo>
                    <a:pt x="339589" y="731338"/>
                    <a:pt x="314578" y="720978"/>
                    <a:pt x="296137" y="702537"/>
                  </a:cubicBezTo>
                  <a:lnTo>
                    <a:pt x="28801" y="435201"/>
                  </a:lnTo>
                  <a:cubicBezTo>
                    <a:pt x="10360" y="416760"/>
                    <a:pt x="0" y="391749"/>
                    <a:pt x="0" y="365669"/>
                  </a:cubicBezTo>
                  <a:cubicBezTo>
                    <a:pt x="0" y="339589"/>
                    <a:pt x="10360" y="314578"/>
                    <a:pt x="28801" y="296137"/>
                  </a:cubicBezTo>
                  <a:lnTo>
                    <a:pt x="296137" y="28801"/>
                  </a:lnTo>
                  <a:cubicBezTo>
                    <a:pt x="314578" y="10360"/>
                    <a:pt x="339589" y="0"/>
                    <a:pt x="365669" y="0"/>
                  </a:cubicBezTo>
                  <a:cubicBezTo>
                    <a:pt x="391749" y="0"/>
                    <a:pt x="416760" y="10360"/>
                    <a:pt x="435201" y="2880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017238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5227758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5050549" y="-1533918"/>
            <a:ext cx="2792411" cy="2792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949572" y="-309728"/>
            <a:ext cx="2676856" cy="267685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40731" y="40731"/>
              <a:ext cx="731338" cy="731338"/>
            </a:xfrm>
            <a:custGeom>
              <a:avLst/>
              <a:gdLst/>
              <a:ahLst/>
              <a:cxnLst/>
              <a:rect l="l" t="t" r="r" b="b"/>
              <a:pathLst>
                <a:path w="731338" h="731338">
                  <a:moveTo>
                    <a:pt x="435201" y="28801"/>
                  </a:moveTo>
                  <a:lnTo>
                    <a:pt x="702537" y="296137"/>
                  </a:lnTo>
                  <a:cubicBezTo>
                    <a:pt x="720978" y="314578"/>
                    <a:pt x="731338" y="339589"/>
                    <a:pt x="731338" y="365669"/>
                  </a:cubicBezTo>
                  <a:cubicBezTo>
                    <a:pt x="731338" y="391749"/>
                    <a:pt x="720978" y="416760"/>
                    <a:pt x="702537" y="435201"/>
                  </a:cubicBezTo>
                  <a:lnTo>
                    <a:pt x="435201" y="702537"/>
                  </a:lnTo>
                  <a:cubicBezTo>
                    <a:pt x="416760" y="720978"/>
                    <a:pt x="391749" y="731338"/>
                    <a:pt x="365669" y="731338"/>
                  </a:cubicBezTo>
                  <a:cubicBezTo>
                    <a:pt x="339589" y="731338"/>
                    <a:pt x="314578" y="720978"/>
                    <a:pt x="296137" y="702537"/>
                  </a:cubicBezTo>
                  <a:lnTo>
                    <a:pt x="28801" y="435201"/>
                  </a:lnTo>
                  <a:cubicBezTo>
                    <a:pt x="10360" y="416760"/>
                    <a:pt x="0" y="391749"/>
                    <a:pt x="0" y="365669"/>
                  </a:cubicBezTo>
                  <a:cubicBezTo>
                    <a:pt x="0" y="339589"/>
                    <a:pt x="10360" y="314578"/>
                    <a:pt x="28801" y="296137"/>
                  </a:cubicBezTo>
                  <a:lnTo>
                    <a:pt x="296137" y="28801"/>
                  </a:lnTo>
                  <a:cubicBezTo>
                    <a:pt x="314578" y="10360"/>
                    <a:pt x="339589" y="0"/>
                    <a:pt x="365669" y="0"/>
                  </a:cubicBezTo>
                  <a:cubicBezTo>
                    <a:pt x="391749" y="0"/>
                    <a:pt x="416760" y="10360"/>
                    <a:pt x="435201" y="2880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177077" y="1258493"/>
            <a:ext cx="1544989" cy="15449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30808" y="2736808"/>
            <a:ext cx="13210141" cy="324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Bugünün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Mus’ab’ı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Üsâme’si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Ali’si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belki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de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sensin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..</a:t>
            </a:r>
          </a:p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Yeter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kendine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inan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!</a:t>
            </a:r>
          </a:p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Yeter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adım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at!</a:t>
            </a:r>
          </a:p>
          <a:p>
            <a:pPr algn="ctr">
              <a:lnSpc>
                <a:spcPts val="4340"/>
              </a:lnSpc>
            </a:pPr>
            <a:endParaRPr lang="en-US" sz="3100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Gençlik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sadece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enerji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dolu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bir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dönem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değil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; </a:t>
            </a:r>
          </a:p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aynı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zamanda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etkili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kararların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alındığı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gelecekle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ilgili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hedeflerin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belirlendiği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dönüm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noktasıdır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77235" y="7169719"/>
            <a:ext cx="6333530" cy="49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AYAĞA KALK VE GENÇLIĞINI GÜZEL IŞLER </a:t>
            </a:r>
            <a:r>
              <a:rPr lang="tr-TR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Ç</a:t>
            </a:r>
            <a:r>
              <a:rPr lang="tr-TR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N KULLAN.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88907" y="1549382"/>
            <a:ext cx="432789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SEVGİLİ GENÇ! ŞIMDI SIRA SENDE...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416803" y="8957879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4765482" y="8993846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9862" y="3134305"/>
            <a:ext cx="692956" cy="561924"/>
          </a:xfrm>
          <a:custGeom>
            <a:avLst/>
            <a:gdLst/>
            <a:ahLst/>
            <a:cxnLst/>
            <a:rect l="l" t="t" r="r" b="b"/>
            <a:pathLst>
              <a:path w="692956" h="561924">
                <a:moveTo>
                  <a:pt x="0" y="0"/>
                </a:moveTo>
                <a:lnTo>
                  <a:pt x="692956" y="0"/>
                </a:lnTo>
                <a:lnTo>
                  <a:pt x="692956" y="561924"/>
                </a:lnTo>
                <a:lnTo>
                  <a:pt x="0" y="561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39862" y="5376649"/>
            <a:ext cx="692956" cy="561924"/>
          </a:xfrm>
          <a:custGeom>
            <a:avLst/>
            <a:gdLst/>
            <a:ahLst/>
            <a:cxnLst/>
            <a:rect l="l" t="t" r="r" b="b"/>
            <a:pathLst>
              <a:path w="692956" h="561924">
                <a:moveTo>
                  <a:pt x="0" y="0"/>
                </a:moveTo>
                <a:lnTo>
                  <a:pt x="692956" y="0"/>
                </a:lnTo>
                <a:lnTo>
                  <a:pt x="692956" y="561924"/>
                </a:lnTo>
                <a:lnTo>
                  <a:pt x="0" y="561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39862" y="8152513"/>
            <a:ext cx="692956" cy="561924"/>
          </a:xfrm>
          <a:custGeom>
            <a:avLst/>
            <a:gdLst/>
            <a:ahLst/>
            <a:cxnLst/>
            <a:rect l="l" t="t" r="r" b="b"/>
            <a:pathLst>
              <a:path w="692956" h="561924">
                <a:moveTo>
                  <a:pt x="0" y="0"/>
                </a:moveTo>
                <a:lnTo>
                  <a:pt x="692956" y="0"/>
                </a:lnTo>
                <a:lnTo>
                  <a:pt x="692956" y="561924"/>
                </a:lnTo>
                <a:lnTo>
                  <a:pt x="0" y="561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028700" y="6723128"/>
            <a:ext cx="692956" cy="561924"/>
          </a:xfrm>
          <a:custGeom>
            <a:avLst/>
            <a:gdLst/>
            <a:ahLst/>
            <a:cxnLst/>
            <a:rect l="l" t="t" r="r" b="b"/>
            <a:pathLst>
              <a:path w="692956" h="561924">
                <a:moveTo>
                  <a:pt x="0" y="0"/>
                </a:moveTo>
                <a:lnTo>
                  <a:pt x="692956" y="0"/>
                </a:lnTo>
                <a:lnTo>
                  <a:pt x="692956" y="561924"/>
                </a:lnTo>
                <a:lnTo>
                  <a:pt x="0" y="56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9777259" y="761621"/>
            <a:ext cx="7600540" cy="760054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4511" y="14511"/>
              <a:ext cx="783778" cy="783778"/>
            </a:xfrm>
            <a:custGeom>
              <a:avLst/>
              <a:gdLst/>
              <a:ahLst/>
              <a:cxnLst/>
              <a:rect l="l" t="t" r="r" b="b"/>
              <a:pathLst>
                <a:path w="783778" h="783778">
                  <a:moveTo>
                    <a:pt x="424301" y="17901"/>
                  </a:moveTo>
                  <a:lnTo>
                    <a:pt x="765877" y="359477"/>
                  </a:lnTo>
                  <a:cubicBezTo>
                    <a:pt x="783778" y="377378"/>
                    <a:pt x="783778" y="406400"/>
                    <a:pt x="765877" y="424301"/>
                  </a:cubicBezTo>
                  <a:lnTo>
                    <a:pt x="424301" y="765877"/>
                  </a:lnTo>
                  <a:cubicBezTo>
                    <a:pt x="406400" y="783778"/>
                    <a:pt x="377378" y="783778"/>
                    <a:pt x="359477" y="765877"/>
                  </a:cubicBezTo>
                  <a:lnTo>
                    <a:pt x="17901" y="424301"/>
                  </a:lnTo>
                  <a:cubicBezTo>
                    <a:pt x="0" y="406400"/>
                    <a:pt x="0" y="377378"/>
                    <a:pt x="17901" y="359477"/>
                  </a:cubicBezTo>
                  <a:lnTo>
                    <a:pt x="359477" y="17901"/>
                  </a:lnTo>
                  <a:cubicBezTo>
                    <a:pt x="377378" y="0"/>
                    <a:pt x="406400" y="0"/>
                    <a:pt x="424301" y="17901"/>
                  </a:cubicBezTo>
                  <a:close/>
                </a:path>
              </a:pathLst>
            </a:custGeom>
            <a:blipFill>
              <a:blip r:embed="rId6"/>
              <a:stretch>
                <a:fillRect l="-38694" t="-131" r="-38694" b="-131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52214" y="5333810"/>
            <a:ext cx="4950979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VAR OLUŞUNUN GAYES</a:t>
            </a:r>
            <a:r>
              <a:rPr lang="tr-TR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İNİ</a:t>
            </a: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DÜŞÜNEB</a:t>
            </a:r>
            <a:r>
              <a:rPr lang="tr-TR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İLİRSİN</a:t>
            </a: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 MESELA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2214" y="6751359"/>
            <a:ext cx="4165806" cy="41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KULLUK B</a:t>
            </a:r>
            <a:r>
              <a:rPr lang="tr-TR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İLİNCİNİ</a:t>
            </a: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KUVVETLENDİREBİLİRSİN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2214" y="8180745"/>
            <a:ext cx="5905402" cy="41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EN DEĞERL</a:t>
            </a:r>
            <a:r>
              <a:rPr lang="tr-TR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VARLIK OLMANIN B</a:t>
            </a:r>
            <a:r>
              <a:rPr lang="tr-TR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L</a:t>
            </a:r>
            <a:r>
              <a:rPr lang="tr-TR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NC</a:t>
            </a:r>
            <a:r>
              <a:rPr lang="tr-TR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YLE YAŞAYAB</a:t>
            </a:r>
            <a:r>
              <a:rPr lang="tr-TR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L</a:t>
            </a:r>
            <a:r>
              <a:rPr lang="tr-TR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RS</a:t>
            </a:r>
            <a:r>
              <a:rPr lang="tr-TR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48345" y="3170792"/>
            <a:ext cx="3963755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DEĞ</a:t>
            </a:r>
            <a:r>
              <a:rPr lang="tr-TR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Ş</a:t>
            </a:r>
            <a:r>
              <a:rPr lang="tr-TR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ME KEND</a:t>
            </a:r>
            <a:r>
              <a:rPr lang="tr-TR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NDEN BAŞLAYAB</a:t>
            </a:r>
            <a:r>
              <a:rPr lang="tr-TR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L</a:t>
            </a:r>
            <a:r>
              <a:rPr lang="tr-TR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RS</a:t>
            </a:r>
            <a:r>
              <a:rPr lang="tr-TR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4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3366" y="1838718"/>
            <a:ext cx="8105157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Bugün bir şeyleri değiştirebilmek için neler yapabilirsin?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47319" y="4168585"/>
            <a:ext cx="5509577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YETENEKLERİNİ KEŞFEDIP HEDEFLERİNİ BELİRLEYEB</a:t>
            </a:r>
            <a:r>
              <a:rPr lang="tr-TR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L</a:t>
            </a:r>
            <a:r>
              <a:rPr lang="tr-TR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RS</a:t>
            </a:r>
            <a:r>
              <a:rPr lang="tr-TR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95984" y="998833"/>
            <a:ext cx="5593424" cy="5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EŞS</a:t>
            </a:r>
            <a:r>
              <a:rPr lang="tr-TR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Z B</a:t>
            </a:r>
            <a:r>
              <a:rPr lang="tr-TR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R ZAMANDIR GENÇLİK</a:t>
            </a:r>
          </a:p>
        </p:txBody>
      </p:sp>
      <p:sp>
        <p:nvSpPr>
          <p:cNvPr id="15" name="Freeform 15"/>
          <p:cNvSpPr/>
          <p:nvPr/>
        </p:nvSpPr>
        <p:spPr>
          <a:xfrm>
            <a:off x="939862" y="4216210"/>
            <a:ext cx="692956" cy="561924"/>
          </a:xfrm>
          <a:custGeom>
            <a:avLst/>
            <a:gdLst/>
            <a:ahLst/>
            <a:cxnLst/>
            <a:rect l="l" t="t" r="r" b="b"/>
            <a:pathLst>
              <a:path w="692956" h="561924">
                <a:moveTo>
                  <a:pt x="0" y="0"/>
                </a:moveTo>
                <a:lnTo>
                  <a:pt x="692956" y="0"/>
                </a:lnTo>
                <a:lnTo>
                  <a:pt x="692956" y="561924"/>
                </a:lnTo>
                <a:lnTo>
                  <a:pt x="0" y="56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1974916" y="906694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5126242" y="9140039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2439" y="2064958"/>
            <a:ext cx="6157083" cy="61570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23437" y="23437"/>
              <a:ext cx="765925" cy="765925"/>
            </a:xfrm>
            <a:custGeom>
              <a:avLst/>
              <a:gdLst/>
              <a:ahLst/>
              <a:cxnLst/>
              <a:rect l="l" t="t" r="r" b="b"/>
              <a:pathLst>
                <a:path w="765925" h="765925">
                  <a:moveTo>
                    <a:pt x="422973" y="16573"/>
                  </a:moveTo>
                  <a:lnTo>
                    <a:pt x="749353" y="342953"/>
                  </a:lnTo>
                  <a:cubicBezTo>
                    <a:pt x="759964" y="353564"/>
                    <a:pt x="765926" y="367956"/>
                    <a:pt x="765926" y="382963"/>
                  </a:cubicBezTo>
                  <a:cubicBezTo>
                    <a:pt x="765926" y="397970"/>
                    <a:pt x="759964" y="412362"/>
                    <a:pt x="749353" y="422973"/>
                  </a:cubicBezTo>
                  <a:lnTo>
                    <a:pt x="422973" y="749353"/>
                  </a:lnTo>
                  <a:cubicBezTo>
                    <a:pt x="412362" y="759964"/>
                    <a:pt x="397970" y="765926"/>
                    <a:pt x="382963" y="765926"/>
                  </a:cubicBezTo>
                  <a:cubicBezTo>
                    <a:pt x="367956" y="765926"/>
                    <a:pt x="353564" y="759964"/>
                    <a:pt x="342953" y="749353"/>
                  </a:cubicBezTo>
                  <a:lnTo>
                    <a:pt x="16573" y="422973"/>
                  </a:lnTo>
                  <a:cubicBezTo>
                    <a:pt x="5962" y="412362"/>
                    <a:pt x="0" y="397970"/>
                    <a:pt x="0" y="382963"/>
                  </a:cubicBezTo>
                  <a:cubicBezTo>
                    <a:pt x="0" y="367956"/>
                    <a:pt x="5962" y="353564"/>
                    <a:pt x="16573" y="342953"/>
                  </a:cubicBezTo>
                  <a:lnTo>
                    <a:pt x="342953" y="16573"/>
                  </a:lnTo>
                  <a:cubicBezTo>
                    <a:pt x="353564" y="5962"/>
                    <a:pt x="367956" y="0"/>
                    <a:pt x="382963" y="0"/>
                  </a:cubicBezTo>
                  <a:cubicBezTo>
                    <a:pt x="397970" y="0"/>
                    <a:pt x="412362" y="5962"/>
                    <a:pt x="422973" y="16573"/>
                  </a:cubicBezTo>
                  <a:close/>
                </a:path>
              </a:pathLst>
            </a:custGeom>
            <a:blipFill>
              <a:blip r:embed="rId2"/>
              <a:stretch>
                <a:fillRect l="-39760" t="-714" r="-39760" b="-71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1486784"/>
            <a:ext cx="1437264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Gücünü “Kitabı”ndan alan, batıl inanç sistemlerini reddeden İbrahimî gençlerden biri neden sen olmayasın?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20467" y="2608006"/>
            <a:ext cx="7933525" cy="561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26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Çağın yangınlarında tutuşmayan, Allah sevgisini önceleyen</a:t>
            </a:r>
          </a:p>
          <a:p>
            <a:pPr algn="ctr">
              <a:lnSpc>
                <a:spcPts val="4589"/>
              </a:lnSpc>
            </a:pPr>
            <a:r>
              <a:rPr lang="en-US" sz="26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Arkadaşının meşru olmayan isteklerini reddetme cesaretini gösteren</a:t>
            </a:r>
          </a:p>
          <a:p>
            <a:pPr algn="ctr">
              <a:lnSpc>
                <a:spcPts val="4589"/>
              </a:lnSpc>
            </a:pPr>
            <a:r>
              <a:rPr lang="en-US" sz="26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Günahlardan kaçan, gözünü ve gönlünü kötülüklerden çeviren </a:t>
            </a:r>
          </a:p>
          <a:p>
            <a:pPr algn="ctr">
              <a:lnSpc>
                <a:spcPts val="4589"/>
              </a:lnSpc>
            </a:pPr>
            <a:r>
              <a:rPr lang="en-US" sz="26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insanlardan övgüyle bahseder Yüce Kitabımız. </a:t>
            </a:r>
          </a:p>
          <a:p>
            <a:pPr algn="ctr">
              <a:lnSpc>
                <a:spcPts val="4589"/>
              </a:lnSpc>
            </a:pPr>
            <a:endParaRPr lang="en-US" sz="2699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589"/>
              </a:lnSpc>
            </a:pPr>
            <a:r>
              <a:rPr lang="en-US" sz="26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Kur’an’a göre iffet, kadına da erkeğe de yakışır. </a:t>
            </a:r>
          </a:p>
          <a:p>
            <a:pPr algn="ctr">
              <a:lnSpc>
                <a:spcPts val="4589"/>
              </a:lnSpc>
            </a:pPr>
            <a:r>
              <a:rPr lang="en-US" sz="26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Dış görünüşüne gösterdiği gibi ahlaki özelliklerine de özen gösteren</a:t>
            </a:r>
          </a:p>
          <a:p>
            <a:pPr algn="ctr">
              <a:lnSpc>
                <a:spcPts val="4589"/>
              </a:lnSpc>
            </a:pPr>
            <a:r>
              <a:rPr lang="en-US" sz="26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Modern çağın Yusuf’u, Mus’ab’ı, Meryem’i, Ayşe’si olmak için...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HAREKETE GEÇ  BUGÜNDEN İTİBAREN!</a:t>
            </a:r>
          </a:p>
        </p:txBody>
      </p:sp>
      <p:sp>
        <p:nvSpPr>
          <p:cNvPr id="6" name="Freeform 6"/>
          <p:cNvSpPr/>
          <p:nvPr/>
        </p:nvSpPr>
        <p:spPr>
          <a:xfrm>
            <a:off x="12038241" y="906694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5185104" y="9140039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5050549" y="-1533918"/>
            <a:ext cx="2792411" cy="2792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949572" y="-309728"/>
            <a:ext cx="2676856" cy="267685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40731" y="40731"/>
              <a:ext cx="731338" cy="731338"/>
            </a:xfrm>
            <a:custGeom>
              <a:avLst/>
              <a:gdLst/>
              <a:ahLst/>
              <a:cxnLst/>
              <a:rect l="l" t="t" r="r" b="b"/>
              <a:pathLst>
                <a:path w="731338" h="731338">
                  <a:moveTo>
                    <a:pt x="435201" y="28801"/>
                  </a:moveTo>
                  <a:lnTo>
                    <a:pt x="702537" y="296137"/>
                  </a:lnTo>
                  <a:cubicBezTo>
                    <a:pt x="720978" y="314578"/>
                    <a:pt x="731338" y="339589"/>
                    <a:pt x="731338" y="365669"/>
                  </a:cubicBezTo>
                  <a:cubicBezTo>
                    <a:pt x="731338" y="391749"/>
                    <a:pt x="720978" y="416760"/>
                    <a:pt x="702537" y="435201"/>
                  </a:cubicBezTo>
                  <a:lnTo>
                    <a:pt x="435201" y="702537"/>
                  </a:lnTo>
                  <a:cubicBezTo>
                    <a:pt x="416760" y="720978"/>
                    <a:pt x="391749" y="731338"/>
                    <a:pt x="365669" y="731338"/>
                  </a:cubicBezTo>
                  <a:cubicBezTo>
                    <a:pt x="339589" y="731338"/>
                    <a:pt x="314578" y="720978"/>
                    <a:pt x="296137" y="702537"/>
                  </a:cubicBezTo>
                  <a:lnTo>
                    <a:pt x="28801" y="435201"/>
                  </a:lnTo>
                  <a:cubicBezTo>
                    <a:pt x="10360" y="416760"/>
                    <a:pt x="0" y="391749"/>
                    <a:pt x="0" y="365669"/>
                  </a:cubicBezTo>
                  <a:cubicBezTo>
                    <a:pt x="0" y="339589"/>
                    <a:pt x="10360" y="314578"/>
                    <a:pt x="28801" y="296137"/>
                  </a:cubicBezTo>
                  <a:lnTo>
                    <a:pt x="296137" y="28801"/>
                  </a:lnTo>
                  <a:cubicBezTo>
                    <a:pt x="314578" y="10360"/>
                    <a:pt x="339589" y="0"/>
                    <a:pt x="365669" y="0"/>
                  </a:cubicBezTo>
                  <a:cubicBezTo>
                    <a:pt x="391749" y="0"/>
                    <a:pt x="416760" y="10360"/>
                    <a:pt x="435201" y="2880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177077" y="1258493"/>
            <a:ext cx="1544989" cy="15449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976195" y="601940"/>
            <a:ext cx="8335610" cy="81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Duruşuyla örnek olanları da över Hayat Kitabımız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70661" y="2074100"/>
            <a:ext cx="9332030" cy="182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9"/>
              </a:lnSpc>
            </a:pPr>
            <a:r>
              <a:rPr lang="en-US" sz="28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Çaresiz hissettiğinde isyanı değil duayı, </a:t>
            </a:r>
          </a:p>
          <a:p>
            <a:pPr algn="ctr">
              <a:lnSpc>
                <a:spcPts val="4929"/>
              </a:lnSpc>
            </a:pPr>
            <a:r>
              <a:rPr lang="en-US" sz="28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elinde imkan varken öç almayı değil affı önceleyen Hz. Yusuf’u  </a:t>
            </a:r>
          </a:p>
          <a:p>
            <a:pPr algn="ctr">
              <a:lnSpc>
                <a:spcPts val="4929"/>
              </a:lnSpc>
            </a:pPr>
            <a:r>
              <a:rPr lang="en-US" sz="28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kendine yapılanları bir türlü affedemeyenlere örnek gösterir Rabbimiz.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98802" y="4716416"/>
            <a:ext cx="12109030" cy="234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Peki... Sadece Yusuf Peygamber midir örnek duruş sergileyen?</a:t>
            </a:r>
          </a:p>
          <a:p>
            <a:pPr algn="ctr">
              <a:lnSpc>
                <a:spcPts val="4339"/>
              </a:lnSpc>
            </a:pPr>
            <a:endParaRPr lang="en-US" sz="3099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526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Kavminin günahını terk eden genç Musa (as) gibi niyet etmeliyiz yeni başlangıçlara.</a:t>
            </a:r>
          </a:p>
          <a:p>
            <a:pPr algn="ctr">
              <a:lnSpc>
                <a:spcPts val="526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Onun </a:t>
            </a: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“Rabbim! Bana göndereceğin her hayra öylesine muhtacım ki…"</a:t>
            </a: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duasıyla...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94325" y="7554655"/>
            <a:ext cx="233183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(Kasas, 28/24)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002665" y="897275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5199845" y="904584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1471874" y="-377589"/>
            <a:ext cx="2590500" cy="25905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32169" y="32169"/>
              <a:ext cx="748463" cy="748463"/>
            </a:xfrm>
            <a:custGeom>
              <a:avLst/>
              <a:gdLst/>
              <a:ahLst/>
              <a:cxnLst/>
              <a:rect l="l" t="t" r="r" b="b"/>
              <a:pathLst>
                <a:path w="748463" h="748463">
                  <a:moveTo>
                    <a:pt x="446081" y="39681"/>
                  </a:moveTo>
                  <a:lnTo>
                    <a:pt x="708781" y="302381"/>
                  </a:lnTo>
                  <a:cubicBezTo>
                    <a:pt x="748463" y="342062"/>
                    <a:pt x="748463" y="406400"/>
                    <a:pt x="708781" y="446081"/>
                  </a:cubicBezTo>
                  <a:lnTo>
                    <a:pt x="446081" y="708781"/>
                  </a:lnTo>
                  <a:cubicBezTo>
                    <a:pt x="406400" y="748463"/>
                    <a:pt x="342062" y="748463"/>
                    <a:pt x="302381" y="708781"/>
                  </a:cubicBezTo>
                  <a:lnTo>
                    <a:pt x="39681" y="446081"/>
                  </a:lnTo>
                  <a:cubicBezTo>
                    <a:pt x="0" y="406400"/>
                    <a:pt x="0" y="342062"/>
                    <a:pt x="39681" y="302381"/>
                  </a:cubicBezTo>
                  <a:lnTo>
                    <a:pt x="302381" y="39681"/>
                  </a:lnTo>
                  <a:cubicBezTo>
                    <a:pt x="342062" y="0"/>
                    <a:pt x="406400" y="0"/>
                    <a:pt x="446081" y="39681"/>
                  </a:cubicBezTo>
                  <a:close/>
                </a:path>
              </a:pathLst>
            </a:custGeom>
            <a:solidFill>
              <a:srgbClr val="AC663E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1612" y="-1533918"/>
            <a:ext cx="2792411" cy="27924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8457" y="994155"/>
            <a:ext cx="1544989" cy="15449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61078" y="1530039"/>
            <a:ext cx="7226922" cy="722692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23401" y="23401"/>
              <a:ext cx="765998" cy="765998"/>
            </a:xfrm>
            <a:custGeom>
              <a:avLst/>
              <a:gdLst/>
              <a:ahLst/>
              <a:cxnLst/>
              <a:rect l="l" t="t" r="r" b="b"/>
              <a:pathLst>
                <a:path w="765998" h="765998">
                  <a:moveTo>
                    <a:pt x="435266" y="28866"/>
                  </a:moveTo>
                  <a:lnTo>
                    <a:pt x="737132" y="330732"/>
                  </a:lnTo>
                  <a:cubicBezTo>
                    <a:pt x="765998" y="359598"/>
                    <a:pt x="765998" y="406400"/>
                    <a:pt x="737132" y="435266"/>
                  </a:cubicBezTo>
                  <a:lnTo>
                    <a:pt x="435266" y="737132"/>
                  </a:lnTo>
                  <a:cubicBezTo>
                    <a:pt x="406400" y="765998"/>
                    <a:pt x="359598" y="765998"/>
                    <a:pt x="330732" y="737132"/>
                  </a:cubicBezTo>
                  <a:lnTo>
                    <a:pt x="28866" y="435266"/>
                  </a:lnTo>
                  <a:cubicBezTo>
                    <a:pt x="0" y="406400"/>
                    <a:pt x="0" y="359598"/>
                    <a:pt x="28866" y="330732"/>
                  </a:cubicBezTo>
                  <a:lnTo>
                    <a:pt x="330732" y="28866"/>
                  </a:lnTo>
                  <a:cubicBezTo>
                    <a:pt x="359598" y="0"/>
                    <a:pt x="406400" y="0"/>
                    <a:pt x="435266" y="28866"/>
                  </a:cubicBezTo>
                  <a:close/>
                </a:path>
              </a:pathLst>
            </a:custGeom>
            <a:blipFill>
              <a:blip r:embed="rId4"/>
              <a:stretch>
                <a:fillRect l="-38495" r="-3849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24673" y="1708086"/>
            <a:ext cx="5425179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ÖRNEK ALMAK TANIMAKLA BAŞLAR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62781" y="2422525"/>
            <a:ext cx="8830786" cy="528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Asırlar öncesi...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Mekke sokakları, Medine’nin huzurlu bahçeleri… 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Bir lider, bir rehber var orada. Gençleri dinleyen ve anlayan biri...</a:t>
            </a:r>
          </a:p>
          <a:p>
            <a:pPr algn="ctr">
              <a:lnSpc>
                <a:spcPts val="5270"/>
              </a:lnSpc>
            </a:pPr>
            <a:endParaRPr lang="en-US" sz="310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 günlerden yükselen bir ses duyuyor musun? 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İnsanları bir araya getiren, adaletin ve merhametin sesi...</a:t>
            </a:r>
          </a:p>
          <a:p>
            <a:pPr algn="ctr">
              <a:lnSpc>
                <a:spcPts val="5270"/>
              </a:lnSpc>
            </a:pPr>
            <a:endParaRPr lang="en-US" sz="310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Var mısın o sesin sahibini ve genç dostlarını tanımaya? 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366516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5385943" y="933139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96" y="6570902"/>
            <a:ext cx="7669889" cy="4169631"/>
          </a:xfrm>
          <a:custGeom>
            <a:avLst/>
            <a:gdLst/>
            <a:ahLst/>
            <a:cxnLst/>
            <a:rect l="l" t="t" r="r" b="b"/>
            <a:pathLst>
              <a:path w="7669889" h="4169631">
                <a:moveTo>
                  <a:pt x="0" y="0"/>
                </a:moveTo>
                <a:lnTo>
                  <a:pt x="7669889" y="0"/>
                </a:lnTo>
                <a:lnTo>
                  <a:pt x="7669889" y="4169631"/>
                </a:lnTo>
                <a:lnTo>
                  <a:pt x="0" y="416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3984575" y="3016397"/>
            <a:ext cx="10318849" cy="310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Hakikatleri krallara bile haykıran</a:t>
            </a:r>
          </a:p>
          <a:p>
            <a:pPr algn="ctr">
              <a:lnSpc>
                <a:spcPts val="526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Tevhit mücadelesi uğruna mağarada yaşamayı tercih eden ve </a:t>
            </a:r>
          </a:p>
          <a:p>
            <a:pPr algn="ctr">
              <a:lnSpc>
                <a:spcPts val="526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Rabbine sığınan gençlerin yakarışı yoldaşın olsun: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“Rabbimiz, bize katından bir rahmet ver ve bize şu işimizden bir çıkış yolu hazırla!”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50549" y="-1533918"/>
            <a:ext cx="2792411" cy="279241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826004" y="-309728"/>
            <a:ext cx="2676856" cy="267685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40731" y="40731"/>
              <a:ext cx="731338" cy="731338"/>
            </a:xfrm>
            <a:custGeom>
              <a:avLst/>
              <a:gdLst/>
              <a:ahLst/>
              <a:cxnLst/>
              <a:rect l="l" t="t" r="r" b="b"/>
              <a:pathLst>
                <a:path w="731338" h="731338">
                  <a:moveTo>
                    <a:pt x="435201" y="28801"/>
                  </a:moveTo>
                  <a:lnTo>
                    <a:pt x="702537" y="296137"/>
                  </a:lnTo>
                  <a:cubicBezTo>
                    <a:pt x="720978" y="314578"/>
                    <a:pt x="731338" y="339589"/>
                    <a:pt x="731338" y="365669"/>
                  </a:cubicBezTo>
                  <a:cubicBezTo>
                    <a:pt x="731338" y="391749"/>
                    <a:pt x="720978" y="416760"/>
                    <a:pt x="702537" y="435201"/>
                  </a:cubicBezTo>
                  <a:lnTo>
                    <a:pt x="435201" y="702537"/>
                  </a:lnTo>
                  <a:cubicBezTo>
                    <a:pt x="416760" y="720978"/>
                    <a:pt x="391749" y="731338"/>
                    <a:pt x="365669" y="731338"/>
                  </a:cubicBezTo>
                  <a:cubicBezTo>
                    <a:pt x="339589" y="731338"/>
                    <a:pt x="314578" y="720978"/>
                    <a:pt x="296137" y="702537"/>
                  </a:cubicBezTo>
                  <a:lnTo>
                    <a:pt x="28801" y="435201"/>
                  </a:lnTo>
                  <a:cubicBezTo>
                    <a:pt x="10360" y="416760"/>
                    <a:pt x="0" y="391749"/>
                    <a:pt x="0" y="365669"/>
                  </a:cubicBezTo>
                  <a:cubicBezTo>
                    <a:pt x="0" y="339589"/>
                    <a:pt x="10360" y="314578"/>
                    <a:pt x="28801" y="296137"/>
                  </a:cubicBezTo>
                  <a:lnTo>
                    <a:pt x="296137" y="28801"/>
                  </a:lnTo>
                  <a:cubicBezTo>
                    <a:pt x="314578" y="10360"/>
                    <a:pt x="339589" y="0"/>
                    <a:pt x="365669" y="0"/>
                  </a:cubicBezTo>
                  <a:cubicBezTo>
                    <a:pt x="391749" y="0"/>
                    <a:pt x="416760" y="10360"/>
                    <a:pt x="435201" y="2880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945388" y="1148613"/>
            <a:ext cx="1544989" cy="154498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76216" y="1844908"/>
            <a:ext cx="673938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30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Hz. Hacer gibi, Ashab-ı Kehf gibi yürekli olmalısın!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26140" y="6365480"/>
            <a:ext cx="123572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(Kehf, 18/10)</a:t>
            </a:r>
            <a:r>
              <a:rPr lang="en-US" sz="22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808340" y="906694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4996559" y="9066943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96" y="6570902"/>
            <a:ext cx="7669889" cy="4169631"/>
          </a:xfrm>
          <a:custGeom>
            <a:avLst/>
            <a:gdLst/>
            <a:ahLst/>
            <a:cxnLst/>
            <a:rect l="l" t="t" r="r" b="b"/>
            <a:pathLst>
              <a:path w="7669889" h="4169631">
                <a:moveTo>
                  <a:pt x="0" y="0"/>
                </a:moveTo>
                <a:lnTo>
                  <a:pt x="7669889" y="0"/>
                </a:lnTo>
                <a:lnTo>
                  <a:pt x="7669889" y="4169631"/>
                </a:lnTo>
                <a:lnTo>
                  <a:pt x="0" y="416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693805" y="1990407"/>
            <a:ext cx="12494946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Kulak ver,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seni çok seven ve asırlar evvel seni ashabına “kardeşlerim” diye tanıtan Peygamberine!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96057" y="4082415"/>
            <a:ext cx="9825484" cy="243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 yüce rehberin müjdesi umudun olsun;</a:t>
            </a:r>
          </a:p>
          <a:p>
            <a:pPr algn="ctr">
              <a:lnSpc>
                <a:spcPts val="493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Hesap gününde, arşın gölgesinde toplanacak yedi sınıf kimseden biri de, </a:t>
            </a:r>
          </a:p>
          <a:p>
            <a:pPr algn="ctr">
              <a:lnSpc>
                <a:spcPts val="493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neşe ve huzuru Rabbine ibadette arayan, </a:t>
            </a:r>
          </a:p>
          <a:p>
            <a:pPr algn="ctr">
              <a:lnSpc>
                <a:spcPts val="493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O’na kulluk ederek tertemiz bir hayat içinde büyüyen gençtir...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21541" y="2361538"/>
            <a:ext cx="6148621" cy="614862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23470" y="23470"/>
              <a:ext cx="765861" cy="765861"/>
            </a:xfrm>
            <a:custGeom>
              <a:avLst/>
              <a:gdLst/>
              <a:ahLst/>
              <a:cxnLst/>
              <a:rect l="l" t="t" r="r" b="b"/>
              <a:pathLst>
                <a:path w="765861" h="765861">
                  <a:moveTo>
                    <a:pt x="422995" y="16595"/>
                  </a:moveTo>
                  <a:lnTo>
                    <a:pt x="749265" y="342865"/>
                  </a:lnTo>
                  <a:cubicBezTo>
                    <a:pt x="759891" y="353491"/>
                    <a:pt x="765860" y="367903"/>
                    <a:pt x="765860" y="382930"/>
                  </a:cubicBezTo>
                  <a:cubicBezTo>
                    <a:pt x="765860" y="397957"/>
                    <a:pt x="759891" y="412369"/>
                    <a:pt x="749265" y="422995"/>
                  </a:cubicBezTo>
                  <a:lnTo>
                    <a:pt x="422995" y="749265"/>
                  </a:lnTo>
                  <a:cubicBezTo>
                    <a:pt x="412369" y="759891"/>
                    <a:pt x="397957" y="765860"/>
                    <a:pt x="382930" y="765860"/>
                  </a:cubicBezTo>
                  <a:cubicBezTo>
                    <a:pt x="367903" y="765860"/>
                    <a:pt x="353491" y="759891"/>
                    <a:pt x="342865" y="749265"/>
                  </a:cubicBezTo>
                  <a:lnTo>
                    <a:pt x="16595" y="422995"/>
                  </a:lnTo>
                  <a:cubicBezTo>
                    <a:pt x="5969" y="412369"/>
                    <a:pt x="0" y="397957"/>
                    <a:pt x="0" y="382930"/>
                  </a:cubicBezTo>
                  <a:cubicBezTo>
                    <a:pt x="0" y="367903"/>
                    <a:pt x="5969" y="353491"/>
                    <a:pt x="16595" y="342865"/>
                  </a:cubicBezTo>
                  <a:lnTo>
                    <a:pt x="342865" y="16595"/>
                  </a:lnTo>
                  <a:cubicBezTo>
                    <a:pt x="353491" y="5969"/>
                    <a:pt x="367903" y="0"/>
                    <a:pt x="382930" y="0"/>
                  </a:cubicBezTo>
                  <a:cubicBezTo>
                    <a:pt x="397957" y="0"/>
                    <a:pt x="412369" y="5969"/>
                    <a:pt x="422995" y="16595"/>
                  </a:cubicBezTo>
                  <a:close/>
                </a:path>
              </a:pathLst>
            </a:custGeom>
            <a:blipFill>
              <a:blip r:embed="rId4"/>
              <a:stretch>
                <a:fillRect l="-39733" t="-718" r="-39733" b="-71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59744" y="6972300"/>
            <a:ext cx="350325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(</a:t>
            </a:r>
            <a:r>
              <a:rPr lang="en-US" sz="1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Buhârî</a:t>
            </a:r>
            <a:r>
              <a:rPr lang="en-US" sz="1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1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Bed’ü’l-ezân</a:t>
            </a:r>
            <a:r>
              <a:rPr lang="en-US" sz="1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36; </a:t>
            </a:r>
            <a:r>
              <a:rPr lang="en-US" sz="1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Müslim</a:t>
            </a:r>
            <a:r>
              <a:rPr lang="en-US" sz="1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1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Zekât</a:t>
            </a:r>
            <a:r>
              <a:rPr lang="en-US" sz="1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30)</a:t>
            </a:r>
          </a:p>
        </p:txBody>
      </p:sp>
      <p:sp>
        <p:nvSpPr>
          <p:cNvPr id="8" name="Freeform 8"/>
          <p:cNvSpPr/>
          <p:nvPr/>
        </p:nvSpPr>
        <p:spPr>
          <a:xfrm>
            <a:off x="11915788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5176344" y="933139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0686" y="1970405"/>
            <a:ext cx="9441709" cy="634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Beden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ruh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sağlığı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açısından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zararlı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olabilecek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her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türlü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kişi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düşünce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akımdan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uzaklaşan</a:t>
            </a:r>
            <a:endParaRPr lang="en-US" sz="28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endParaRPr lang="en-US" sz="28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929"/>
              </a:lnSpc>
            </a:pP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Erdemli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vicdanlı</a:t>
            </a:r>
            <a:endParaRPr lang="en-US" sz="28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929"/>
              </a:lnSpc>
            </a:pP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İdealleri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olan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sorumluluk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sahibi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  <a:p>
            <a:pPr algn="ctr">
              <a:lnSpc>
                <a:spcPts val="4929"/>
              </a:lnSpc>
            </a:pP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Kırmadan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incitmeden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çevresiyle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iletişim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içerisinde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olan</a:t>
            </a:r>
            <a:endParaRPr lang="en-US" sz="28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929"/>
              </a:lnSpc>
            </a:pP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Haksızlığa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asla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razı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olmayan</a:t>
            </a:r>
            <a:endParaRPr lang="en-US" sz="28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929"/>
              </a:lnSpc>
            </a:pP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Mazlumdan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doğrudan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yana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tavır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alan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  <a:p>
            <a:pPr algn="ctr">
              <a:lnSpc>
                <a:spcPts val="4929"/>
              </a:lnSpc>
            </a:pP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Bir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gençliğin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inşası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senin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gibi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gençlerin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8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elinde</a:t>
            </a:r>
            <a:r>
              <a:rPr lang="en-US" sz="28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!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endParaRPr lang="en-US" sz="28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İMAN, </a:t>
            </a:r>
            <a:r>
              <a:rPr lang="tr-TR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BADET VE AHLAKLA YOĞRULMUŞ B</a:t>
            </a:r>
            <a:r>
              <a:rPr lang="tr-TR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R HAYAT KURMAK SEN</a:t>
            </a:r>
            <a:r>
              <a:rPr lang="tr-TR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N EL</a:t>
            </a:r>
            <a:r>
              <a:rPr lang="tr-TR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28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NDE!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4321" y="713422"/>
            <a:ext cx="7219679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C663E"/>
                </a:solidFill>
                <a:latin typeface="Handy Casual"/>
                <a:ea typeface="Handy Casual"/>
                <a:cs typeface="Handy Casual"/>
                <a:sym typeface="Handy Casual"/>
              </a:rPr>
              <a:t> Bu dünyanın umudu sensin!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409433" y="1012190"/>
            <a:ext cx="7368851" cy="736885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9583" y="19583"/>
              <a:ext cx="773633" cy="773633"/>
            </a:xfrm>
            <a:custGeom>
              <a:avLst/>
              <a:gdLst/>
              <a:ahLst/>
              <a:cxnLst/>
              <a:rect l="l" t="t" r="r" b="b"/>
              <a:pathLst>
                <a:path w="773633" h="773633">
                  <a:moveTo>
                    <a:pt x="420248" y="13848"/>
                  </a:moveTo>
                  <a:lnTo>
                    <a:pt x="759786" y="353386"/>
                  </a:lnTo>
                  <a:cubicBezTo>
                    <a:pt x="768653" y="362253"/>
                    <a:pt x="773634" y="374278"/>
                    <a:pt x="773634" y="386817"/>
                  </a:cubicBezTo>
                  <a:cubicBezTo>
                    <a:pt x="773634" y="399356"/>
                    <a:pt x="768653" y="411381"/>
                    <a:pt x="759786" y="420248"/>
                  </a:cubicBezTo>
                  <a:lnTo>
                    <a:pt x="420248" y="759786"/>
                  </a:lnTo>
                  <a:cubicBezTo>
                    <a:pt x="411381" y="768653"/>
                    <a:pt x="399356" y="773634"/>
                    <a:pt x="386817" y="773634"/>
                  </a:cubicBezTo>
                  <a:cubicBezTo>
                    <a:pt x="374278" y="773634"/>
                    <a:pt x="362253" y="768653"/>
                    <a:pt x="353386" y="759786"/>
                  </a:cubicBezTo>
                  <a:lnTo>
                    <a:pt x="13848" y="420248"/>
                  </a:lnTo>
                  <a:cubicBezTo>
                    <a:pt x="4981" y="411381"/>
                    <a:pt x="0" y="399356"/>
                    <a:pt x="0" y="386817"/>
                  </a:cubicBezTo>
                  <a:cubicBezTo>
                    <a:pt x="0" y="374278"/>
                    <a:pt x="4981" y="362253"/>
                    <a:pt x="13848" y="353386"/>
                  </a:cubicBezTo>
                  <a:lnTo>
                    <a:pt x="353386" y="13848"/>
                  </a:lnTo>
                  <a:cubicBezTo>
                    <a:pt x="362253" y="4981"/>
                    <a:pt x="374278" y="0"/>
                    <a:pt x="386817" y="0"/>
                  </a:cubicBezTo>
                  <a:cubicBezTo>
                    <a:pt x="399356" y="0"/>
                    <a:pt x="411381" y="4981"/>
                    <a:pt x="420248" y="13848"/>
                  </a:cubicBezTo>
                  <a:close/>
                </a:path>
              </a:pathLst>
            </a:custGeom>
            <a:blipFill>
              <a:blip r:embed="rId2"/>
              <a:stretch>
                <a:fillRect l="-16945" t="-209" r="-16945" b="-209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11686894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4940891" y="933139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96" y="6570902"/>
            <a:ext cx="7669889" cy="4169631"/>
          </a:xfrm>
          <a:custGeom>
            <a:avLst/>
            <a:gdLst/>
            <a:ahLst/>
            <a:cxnLst/>
            <a:rect l="l" t="t" r="r" b="b"/>
            <a:pathLst>
              <a:path w="7669889" h="4169631">
                <a:moveTo>
                  <a:pt x="0" y="0"/>
                </a:moveTo>
                <a:lnTo>
                  <a:pt x="7669889" y="0"/>
                </a:lnTo>
                <a:lnTo>
                  <a:pt x="7669889" y="4169631"/>
                </a:lnTo>
                <a:lnTo>
                  <a:pt x="0" y="416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H="1" flipV="1">
            <a:off x="11135085" y="0"/>
            <a:ext cx="7495136" cy="4074629"/>
          </a:xfrm>
          <a:custGeom>
            <a:avLst/>
            <a:gdLst/>
            <a:ahLst/>
            <a:cxnLst/>
            <a:rect l="l" t="t" r="r" b="b"/>
            <a:pathLst>
              <a:path w="7495136" h="4074629">
                <a:moveTo>
                  <a:pt x="7495136" y="4074629"/>
                </a:moveTo>
                <a:lnTo>
                  <a:pt x="0" y="4074629"/>
                </a:lnTo>
                <a:lnTo>
                  <a:pt x="0" y="0"/>
                </a:lnTo>
                <a:lnTo>
                  <a:pt x="7495136" y="0"/>
                </a:lnTo>
                <a:lnTo>
                  <a:pt x="7495136" y="40746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955707" y="4059967"/>
            <a:ext cx="8376587" cy="81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</a:pPr>
            <a:r>
              <a:rPr lang="en-US" sz="5500" spc="12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TEŞEKKÜRLER</a:t>
            </a:r>
          </a:p>
        </p:txBody>
      </p:sp>
      <p:sp>
        <p:nvSpPr>
          <p:cNvPr id="5" name="Freeform 5"/>
          <p:cNvSpPr/>
          <p:nvPr/>
        </p:nvSpPr>
        <p:spPr>
          <a:xfrm rot="-491967">
            <a:off x="5202145" y="2787400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4839043">
            <a:off x="11717169" y="2710171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6055701" y="6417260"/>
            <a:ext cx="631608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“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Ey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inanç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ideallerinden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vazgeçmeyen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!</a:t>
            </a:r>
          </a:p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Varlığın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geleceğimize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anlam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katar</a:t>
            </a:r>
            <a:r>
              <a:rPr lang="tr-TR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  <a:endParaRPr lang="en-US" sz="2500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Zamane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değil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zamanın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gençliğinden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umudumuz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var</a:t>
            </a:r>
            <a:r>
              <a:rPr lang="tr-TR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Sen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varsan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bizim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olacak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5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yarınlar</a:t>
            </a:r>
            <a:r>
              <a:rPr lang="en-US" sz="25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! </a:t>
            </a:r>
          </a:p>
        </p:txBody>
      </p:sp>
      <p:sp>
        <p:nvSpPr>
          <p:cNvPr id="8" name="Freeform 8"/>
          <p:cNvSpPr/>
          <p:nvPr/>
        </p:nvSpPr>
        <p:spPr>
          <a:xfrm>
            <a:off x="11664879" y="918520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4987113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96" y="6570902"/>
            <a:ext cx="7669889" cy="4169631"/>
          </a:xfrm>
          <a:custGeom>
            <a:avLst/>
            <a:gdLst/>
            <a:ahLst/>
            <a:cxnLst/>
            <a:rect l="l" t="t" r="r" b="b"/>
            <a:pathLst>
              <a:path w="7669889" h="4169631">
                <a:moveTo>
                  <a:pt x="0" y="0"/>
                </a:moveTo>
                <a:lnTo>
                  <a:pt x="7669889" y="0"/>
                </a:lnTo>
                <a:lnTo>
                  <a:pt x="7669889" y="4169631"/>
                </a:lnTo>
                <a:lnTo>
                  <a:pt x="0" y="416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0881104" y="1530039"/>
            <a:ext cx="7226922" cy="722692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23401" y="23401"/>
              <a:ext cx="765998" cy="765998"/>
            </a:xfrm>
            <a:custGeom>
              <a:avLst/>
              <a:gdLst/>
              <a:ahLst/>
              <a:cxnLst/>
              <a:rect l="l" t="t" r="r" b="b"/>
              <a:pathLst>
                <a:path w="765998" h="765998">
                  <a:moveTo>
                    <a:pt x="435266" y="28866"/>
                  </a:moveTo>
                  <a:lnTo>
                    <a:pt x="737132" y="330732"/>
                  </a:lnTo>
                  <a:cubicBezTo>
                    <a:pt x="765998" y="359598"/>
                    <a:pt x="765998" y="406400"/>
                    <a:pt x="737132" y="435266"/>
                  </a:cubicBezTo>
                  <a:lnTo>
                    <a:pt x="435266" y="737132"/>
                  </a:lnTo>
                  <a:cubicBezTo>
                    <a:pt x="406400" y="765998"/>
                    <a:pt x="359598" y="765998"/>
                    <a:pt x="330732" y="737132"/>
                  </a:cubicBezTo>
                  <a:lnTo>
                    <a:pt x="28866" y="435266"/>
                  </a:lnTo>
                  <a:cubicBezTo>
                    <a:pt x="0" y="406400"/>
                    <a:pt x="0" y="359598"/>
                    <a:pt x="28866" y="330732"/>
                  </a:cubicBezTo>
                  <a:lnTo>
                    <a:pt x="330732" y="28866"/>
                  </a:lnTo>
                  <a:cubicBezTo>
                    <a:pt x="359598" y="0"/>
                    <a:pt x="406400" y="0"/>
                    <a:pt x="435266" y="28866"/>
                  </a:cubicBezTo>
                  <a:close/>
                </a:path>
              </a:pathLst>
            </a:custGeom>
            <a:blipFill>
              <a:blip r:embed="rId4"/>
              <a:stretch>
                <a:fillRect l="-35756" r="-93984" b="-29853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5467" y="324936"/>
            <a:ext cx="7486393" cy="749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endParaRPr/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Etrafında her yaştan insan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Ellerinden geldiği kadar ona destek olmaya çalışan...</a:t>
            </a:r>
          </a:p>
          <a:p>
            <a:pPr algn="ctr">
              <a:lnSpc>
                <a:spcPts val="4340"/>
              </a:lnSpc>
            </a:pPr>
            <a:endParaRPr lang="en-US" sz="310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Kâbe’nin gölgesinde cemaatle ilk kılınan namazda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Hicret yolculuğunda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Mescid-i Nebevi’nin inşasında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Suffe Mektebi’nde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Bedir’de, Uhud’da, Hendek’te </a:t>
            </a:r>
          </a:p>
          <a:p>
            <a:pPr algn="ctr">
              <a:lnSpc>
                <a:spcPts val="527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Hep bu gençler vardı Resûlullah’ın yanında. </a:t>
            </a:r>
          </a:p>
          <a:p>
            <a:pPr algn="ctr">
              <a:lnSpc>
                <a:spcPts val="4340"/>
              </a:lnSpc>
            </a:pPr>
            <a:endParaRPr lang="en-US" sz="310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Ortak özellikleri 20'li yaşlarda olmaları...</a:t>
            </a:r>
          </a:p>
        </p:txBody>
      </p:sp>
      <p:sp>
        <p:nvSpPr>
          <p:cNvPr id="6" name="Freeform 6"/>
          <p:cNvSpPr/>
          <p:nvPr/>
        </p:nvSpPr>
        <p:spPr>
          <a:xfrm>
            <a:off x="12134827" y="918520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5234364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71874" y="-377589"/>
            <a:ext cx="2590500" cy="25905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32169" y="32169"/>
              <a:ext cx="748463" cy="748463"/>
            </a:xfrm>
            <a:custGeom>
              <a:avLst/>
              <a:gdLst/>
              <a:ahLst/>
              <a:cxnLst/>
              <a:rect l="l" t="t" r="r" b="b"/>
              <a:pathLst>
                <a:path w="748463" h="748463">
                  <a:moveTo>
                    <a:pt x="446081" y="39681"/>
                  </a:moveTo>
                  <a:lnTo>
                    <a:pt x="708781" y="302381"/>
                  </a:lnTo>
                  <a:cubicBezTo>
                    <a:pt x="748463" y="342062"/>
                    <a:pt x="748463" y="406400"/>
                    <a:pt x="708781" y="446081"/>
                  </a:cubicBezTo>
                  <a:lnTo>
                    <a:pt x="446081" y="708781"/>
                  </a:lnTo>
                  <a:cubicBezTo>
                    <a:pt x="406400" y="748463"/>
                    <a:pt x="342062" y="748463"/>
                    <a:pt x="302381" y="708781"/>
                  </a:cubicBezTo>
                  <a:lnTo>
                    <a:pt x="39681" y="446081"/>
                  </a:lnTo>
                  <a:cubicBezTo>
                    <a:pt x="0" y="406400"/>
                    <a:pt x="0" y="342062"/>
                    <a:pt x="39681" y="302381"/>
                  </a:cubicBezTo>
                  <a:lnTo>
                    <a:pt x="302381" y="39681"/>
                  </a:lnTo>
                  <a:cubicBezTo>
                    <a:pt x="342062" y="0"/>
                    <a:pt x="406400" y="0"/>
                    <a:pt x="446081" y="3968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4844" y="-1586011"/>
            <a:ext cx="2792411" cy="279241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0028" y="881594"/>
            <a:ext cx="1544989" cy="154498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AC663E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942693" y="4554283"/>
            <a:ext cx="1277435" cy="589217"/>
          </a:xfrm>
          <a:custGeom>
            <a:avLst/>
            <a:gdLst/>
            <a:ahLst/>
            <a:cxnLst/>
            <a:rect l="l" t="t" r="r" b="b"/>
            <a:pathLst>
              <a:path w="1277435" h="589217">
                <a:moveTo>
                  <a:pt x="0" y="0"/>
                </a:moveTo>
                <a:lnTo>
                  <a:pt x="1277436" y="0"/>
                </a:lnTo>
                <a:lnTo>
                  <a:pt x="1277436" y="589217"/>
                </a:lnTo>
                <a:lnTo>
                  <a:pt x="0" y="58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551390" y="4733199"/>
            <a:ext cx="3704566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 spc="92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Ubeyde b. Cerrah 13 yaşındaydı</a:t>
            </a:r>
          </a:p>
        </p:txBody>
      </p:sp>
      <p:sp>
        <p:nvSpPr>
          <p:cNvPr id="13" name="Freeform 13"/>
          <p:cNvSpPr/>
          <p:nvPr/>
        </p:nvSpPr>
        <p:spPr>
          <a:xfrm rot="-5400000">
            <a:off x="8505282" y="2596510"/>
            <a:ext cx="1277435" cy="589217"/>
          </a:xfrm>
          <a:custGeom>
            <a:avLst/>
            <a:gdLst/>
            <a:ahLst/>
            <a:cxnLst/>
            <a:rect l="l" t="t" r="r" b="b"/>
            <a:pathLst>
              <a:path w="1277435" h="589217">
                <a:moveTo>
                  <a:pt x="0" y="0"/>
                </a:moveTo>
                <a:lnTo>
                  <a:pt x="1277436" y="0"/>
                </a:lnTo>
                <a:lnTo>
                  <a:pt x="1277436" y="589217"/>
                </a:lnTo>
                <a:lnTo>
                  <a:pt x="0" y="58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5400000">
            <a:off x="8505282" y="6839226"/>
            <a:ext cx="1277435" cy="589217"/>
          </a:xfrm>
          <a:custGeom>
            <a:avLst/>
            <a:gdLst/>
            <a:ahLst/>
            <a:cxnLst/>
            <a:rect l="l" t="t" r="r" b="b"/>
            <a:pathLst>
              <a:path w="1277435" h="589217">
                <a:moveTo>
                  <a:pt x="0" y="0"/>
                </a:moveTo>
                <a:lnTo>
                  <a:pt x="1277436" y="0"/>
                </a:lnTo>
                <a:lnTo>
                  <a:pt x="1277436" y="589217"/>
                </a:lnTo>
                <a:lnTo>
                  <a:pt x="0" y="58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10800000">
            <a:off x="5289176" y="4591748"/>
            <a:ext cx="1277435" cy="589217"/>
          </a:xfrm>
          <a:custGeom>
            <a:avLst/>
            <a:gdLst/>
            <a:ahLst/>
            <a:cxnLst/>
            <a:rect l="l" t="t" r="r" b="b"/>
            <a:pathLst>
              <a:path w="1277435" h="589217">
                <a:moveTo>
                  <a:pt x="0" y="0"/>
                </a:moveTo>
                <a:lnTo>
                  <a:pt x="1277435" y="0"/>
                </a:lnTo>
                <a:lnTo>
                  <a:pt x="1277435" y="589217"/>
                </a:lnTo>
                <a:lnTo>
                  <a:pt x="0" y="58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7453095" y="4477734"/>
            <a:ext cx="3481771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500" spc="77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Hakikat yolcusu olmayı kaç yaşında seçtiler?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49813" y="540299"/>
            <a:ext cx="3088337" cy="103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spc="88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Henüz 10 yaşındaydı Hz. Ali,</a:t>
            </a:r>
          </a:p>
          <a:p>
            <a:pPr algn="ctr">
              <a:lnSpc>
                <a:spcPts val="2730"/>
              </a:lnSpc>
            </a:pPr>
            <a:r>
              <a:rPr lang="en-US" sz="2100" spc="88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iman ettiğinde</a:t>
            </a:r>
          </a:p>
          <a:p>
            <a:pPr algn="ctr">
              <a:lnSpc>
                <a:spcPts val="2730"/>
              </a:lnSpc>
            </a:pPr>
            <a:endParaRPr lang="en-US" sz="2100" spc="88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649813" y="8486927"/>
            <a:ext cx="3088337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spc="84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Cafer, 25'indeydi</a:t>
            </a:r>
          </a:p>
          <a:p>
            <a:pPr algn="ctr">
              <a:lnSpc>
                <a:spcPts val="2600"/>
              </a:lnSpc>
            </a:pPr>
            <a:r>
              <a:rPr lang="en-US" sz="2000" spc="84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Necaşi’ye İslam’ı anlattığında</a:t>
            </a:r>
          </a:p>
          <a:p>
            <a:pPr algn="ctr">
              <a:lnSpc>
                <a:spcPts val="2600"/>
              </a:lnSpc>
            </a:pPr>
            <a:endParaRPr lang="en-US" sz="2000" spc="84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867829" y="4185317"/>
            <a:ext cx="3088337" cy="103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spc="88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17'sindeydi</a:t>
            </a:r>
          </a:p>
          <a:p>
            <a:pPr algn="ctr">
              <a:lnSpc>
                <a:spcPts val="2730"/>
              </a:lnSpc>
            </a:pPr>
            <a:r>
              <a:rPr lang="en-US" sz="2100" spc="88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Müslüman olduğunda </a:t>
            </a:r>
          </a:p>
          <a:p>
            <a:pPr algn="ctr">
              <a:lnSpc>
                <a:spcPts val="2730"/>
              </a:lnSpc>
            </a:pPr>
            <a:r>
              <a:rPr lang="en-US" sz="2100" spc="88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Esma binti Ebi Bekr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44789" y="7734452"/>
            <a:ext cx="3088337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spc="84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13 yaşındaydı Abdullah b. Ömer </a:t>
            </a:r>
          </a:p>
        </p:txBody>
      </p:sp>
      <p:sp>
        <p:nvSpPr>
          <p:cNvPr id="21" name="Freeform 21"/>
          <p:cNvSpPr/>
          <p:nvPr/>
        </p:nvSpPr>
        <p:spPr>
          <a:xfrm rot="2632526">
            <a:off x="11418556" y="6511884"/>
            <a:ext cx="1277435" cy="589217"/>
          </a:xfrm>
          <a:custGeom>
            <a:avLst/>
            <a:gdLst/>
            <a:ahLst/>
            <a:cxnLst/>
            <a:rect l="l" t="t" r="r" b="b"/>
            <a:pathLst>
              <a:path w="1277435" h="589217">
                <a:moveTo>
                  <a:pt x="0" y="0"/>
                </a:moveTo>
                <a:lnTo>
                  <a:pt x="1277435" y="0"/>
                </a:lnTo>
                <a:lnTo>
                  <a:pt x="1277435" y="589217"/>
                </a:lnTo>
                <a:lnTo>
                  <a:pt x="0" y="58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 rot="-2144305">
            <a:off x="11444465" y="2786028"/>
            <a:ext cx="1277435" cy="589217"/>
          </a:xfrm>
          <a:custGeom>
            <a:avLst/>
            <a:gdLst/>
            <a:ahLst/>
            <a:cxnLst/>
            <a:rect l="l" t="t" r="r" b="b"/>
            <a:pathLst>
              <a:path w="1277435" h="589217">
                <a:moveTo>
                  <a:pt x="0" y="0"/>
                </a:moveTo>
                <a:lnTo>
                  <a:pt x="1277435" y="0"/>
                </a:lnTo>
                <a:lnTo>
                  <a:pt x="1277435" y="589217"/>
                </a:lnTo>
                <a:lnTo>
                  <a:pt x="0" y="58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TextBox 23"/>
          <p:cNvSpPr txBox="1"/>
          <p:nvPr/>
        </p:nvSpPr>
        <p:spPr>
          <a:xfrm>
            <a:off x="13385781" y="1825711"/>
            <a:ext cx="3088337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spc="84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Abdullah b. Mes’ud ve </a:t>
            </a:r>
          </a:p>
          <a:p>
            <a:pPr algn="ctr">
              <a:lnSpc>
                <a:spcPts val="2600"/>
              </a:lnSpc>
            </a:pPr>
            <a:r>
              <a:rPr lang="en-US" sz="2000" spc="84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Zübeyr b. Avvâm 16 yaşındaydı</a:t>
            </a:r>
          </a:p>
        </p:txBody>
      </p:sp>
      <p:sp>
        <p:nvSpPr>
          <p:cNvPr id="24" name="Freeform 24"/>
          <p:cNvSpPr/>
          <p:nvPr/>
        </p:nvSpPr>
        <p:spPr>
          <a:xfrm rot="-8180893">
            <a:off x="5421095" y="2786028"/>
            <a:ext cx="1277435" cy="589217"/>
          </a:xfrm>
          <a:custGeom>
            <a:avLst/>
            <a:gdLst/>
            <a:ahLst/>
            <a:cxnLst/>
            <a:rect l="l" t="t" r="r" b="b"/>
            <a:pathLst>
              <a:path w="1277435" h="589217">
                <a:moveTo>
                  <a:pt x="0" y="0"/>
                </a:moveTo>
                <a:lnTo>
                  <a:pt x="1277436" y="0"/>
                </a:lnTo>
                <a:lnTo>
                  <a:pt x="1277436" y="589217"/>
                </a:lnTo>
                <a:lnTo>
                  <a:pt x="0" y="58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TextBox 25"/>
          <p:cNvSpPr txBox="1"/>
          <p:nvPr/>
        </p:nvSpPr>
        <p:spPr>
          <a:xfrm>
            <a:off x="2711787" y="1615989"/>
            <a:ext cx="3088337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spc="84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17 yaşındaydı Sa’d b. Ebi Vakkas İslam’la şereflendiğinde</a:t>
            </a:r>
          </a:p>
        </p:txBody>
      </p:sp>
      <p:sp>
        <p:nvSpPr>
          <p:cNvPr id="26" name="Freeform 26"/>
          <p:cNvSpPr/>
          <p:nvPr/>
        </p:nvSpPr>
        <p:spPr>
          <a:xfrm rot="8640618">
            <a:off x="5542373" y="6553232"/>
            <a:ext cx="1277435" cy="589217"/>
          </a:xfrm>
          <a:custGeom>
            <a:avLst/>
            <a:gdLst/>
            <a:ahLst/>
            <a:cxnLst/>
            <a:rect l="l" t="t" r="r" b="b"/>
            <a:pathLst>
              <a:path w="1277435" h="589217">
                <a:moveTo>
                  <a:pt x="0" y="0"/>
                </a:moveTo>
                <a:lnTo>
                  <a:pt x="1277435" y="0"/>
                </a:lnTo>
                <a:lnTo>
                  <a:pt x="1277435" y="589217"/>
                </a:lnTo>
                <a:lnTo>
                  <a:pt x="0" y="58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TextBox 27"/>
          <p:cNvSpPr txBox="1"/>
          <p:nvPr/>
        </p:nvSpPr>
        <p:spPr>
          <a:xfrm>
            <a:off x="2025018" y="7712862"/>
            <a:ext cx="308833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spc="88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Zeyd b. Harise 15 yaşındaydı </a:t>
            </a:r>
          </a:p>
          <a:p>
            <a:pPr algn="ctr">
              <a:lnSpc>
                <a:spcPts val="2730"/>
              </a:lnSpc>
            </a:pPr>
            <a:r>
              <a:rPr lang="en-US" sz="2100" spc="88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dinimizi seçtiğinde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5050549" y="-1533918"/>
            <a:ext cx="2792411" cy="2792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949572" y="-309728"/>
            <a:ext cx="2676856" cy="267685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40731" y="40731"/>
              <a:ext cx="731338" cy="731338"/>
            </a:xfrm>
            <a:custGeom>
              <a:avLst/>
              <a:gdLst/>
              <a:ahLst/>
              <a:cxnLst/>
              <a:rect l="l" t="t" r="r" b="b"/>
              <a:pathLst>
                <a:path w="731338" h="731338">
                  <a:moveTo>
                    <a:pt x="435201" y="28801"/>
                  </a:moveTo>
                  <a:lnTo>
                    <a:pt x="702537" y="296137"/>
                  </a:lnTo>
                  <a:cubicBezTo>
                    <a:pt x="720978" y="314578"/>
                    <a:pt x="731338" y="339589"/>
                    <a:pt x="731338" y="365669"/>
                  </a:cubicBezTo>
                  <a:cubicBezTo>
                    <a:pt x="731338" y="391749"/>
                    <a:pt x="720978" y="416760"/>
                    <a:pt x="702537" y="435201"/>
                  </a:cubicBezTo>
                  <a:lnTo>
                    <a:pt x="435201" y="702537"/>
                  </a:lnTo>
                  <a:cubicBezTo>
                    <a:pt x="416760" y="720978"/>
                    <a:pt x="391749" y="731338"/>
                    <a:pt x="365669" y="731338"/>
                  </a:cubicBezTo>
                  <a:cubicBezTo>
                    <a:pt x="339589" y="731338"/>
                    <a:pt x="314578" y="720978"/>
                    <a:pt x="296137" y="702537"/>
                  </a:cubicBezTo>
                  <a:lnTo>
                    <a:pt x="28801" y="435201"/>
                  </a:lnTo>
                  <a:cubicBezTo>
                    <a:pt x="10360" y="416760"/>
                    <a:pt x="0" y="391749"/>
                    <a:pt x="0" y="365669"/>
                  </a:cubicBezTo>
                  <a:cubicBezTo>
                    <a:pt x="0" y="339589"/>
                    <a:pt x="10360" y="314578"/>
                    <a:pt x="28801" y="296137"/>
                  </a:cubicBezTo>
                  <a:lnTo>
                    <a:pt x="296137" y="28801"/>
                  </a:lnTo>
                  <a:cubicBezTo>
                    <a:pt x="314578" y="10360"/>
                    <a:pt x="339589" y="0"/>
                    <a:pt x="365669" y="0"/>
                  </a:cubicBezTo>
                  <a:cubicBezTo>
                    <a:pt x="391749" y="0"/>
                    <a:pt x="416760" y="10360"/>
                    <a:pt x="435201" y="2880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53510" y="1028700"/>
            <a:ext cx="1544989" cy="15449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AC663E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7200" y="5121379"/>
            <a:ext cx="10632628" cy="228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 Daha 17'li yaşlardaydı Erkam, İslam daveti yapılması için </a:t>
            </a:r>
          </a:p>
          <a:p>
            <a:pPr algn="ctr">
              <a:lnSpc>
                <a:spcPts val="493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inananlara evinin kapılarını açtığında.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Bilâl ve Üsâme, Resûlullah’ın yanından ayrılmamıştı Veda Haccı esnasında.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22798" y="2224253"/>
            <a:ext cx="12274722" cy="119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Allah Resûlü’nün izinden hiç tereddüt etmeden yürüyen</a:t>
            </a:r>
          </a:p>
          <a:p>
            <a:pPr algn="ctr">
              <a:lnSpc>
                <a:spcPts val="4930"/>
              </a:lnSpc>
            </a:pPr>
            <a:r>
              <a:rPr lang="en-US" sz="29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İyilik ve doğruluğun hakim olması için gayret gösteren fedakâr gençler...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357701" y="1787301"/>
            <a:ext cx="6712398" cy="671239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6431" y="16431"/>
              <a:ext cx="779937" cy="779937"/>
            </a:xfrm>
            <a:custGeom>
              <a:avLst/>
              <a:gdLst/>
              <a:ahLst/>
              <a:cxnLst/>
              <a:rect l="l" t="t" r="r" b="b"/>
              <a:pathLst>
                <a:path w="779937" h="779937">
                  <a:moveTo>
                    <a:pt x="426669" y="20269"/>
                  </a:moveTo>
                  <a:lnTo>
                    <a:pt x="759669" y="353269"/>
                  </a:lnTo>
                  <a:cubicBezTo>
                    <a:pt x="779938" y="373538"/>
                    <a:pt x="779938" y="406400"/>
                    <a:pt x="759669" y="426669"/>
                  </a:cubicBezTo>
                  <a:lnTo>
                    <a:pt x="426669" y="759669"/>
                  </a:lnTo>
                  <a:cubicBezTo>
                    <a:pt x="406400" y="779938"/>
                    <a:pt x="373538" y="779938"/>
                    <a:pt x="353269" y="759669"/>
                  </a:cubicBezTo>
                  <a:lnTo>
                    <a:pt x="20269" y="426669"/>
                  </a:lnTo>
                  <a:cubicBezTo>
                    <a:pt x="0" y="406400"/>
                    <a:pt x="0" y="373538"/>
                    <a:pt x="20269" y="353269"/>
                  </a:cubicBezTo>
                  <a:lnTo>
                    <a:pt x="353269" y="20269"/>
                  </a:lnTo>
                  <a:cubicBezTo>
                    <a:pt x="373538" y="0"/>
                    <a:pt x="406400" y="0"/>
                    <a:pt x="426669" y="20269"/>
                  </a:cubicBezTo>
                  <a:close/>
                </a:path>
              </a:pathLst>
            </a:custGeom>
            <a:blipFill>
              <a:blip r:embed="rId4"/>
              <a:stretch>
                <a:fillRect l="-37720" t="-459" r="-48988" b="-39572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46533" y="1338113"/>
            <a:ext cx="1004098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Peygamberimizin iman çağrısına ilk karşılık verenler Mekke’nin gençleri olmuştu.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8724" y="3995587"/>
            <a:ext cx="1014167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Resûlullah’a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duydukları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derin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sevgilerini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bağlılıklarını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her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fırsatta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gösterdiler</a:t>
            </a:r>
            <a:r>
              <a:rPr lang="en-US" sz="31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1848485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15199845" y="9347738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96" y="6570902"/>
            <a:ext cx="7669889" cy="4169631"/>
          </a:xfrm>
          <a:custGeom>
            <a:avLst/>
            <a:gdLst/>
            <a:ahLst/>
            <a:cxnLst/>
            <a:rect l="l" t="t" r="r" b="b"/>
            <a:pathLst>
              <a:path w="7669889" h="4169631">
                <a:moveTo>
                  <a:pt x="0" y="0"/>
                </a:moveTo>
                <a:lnTo>
                  <a:pt x="7669889" y="0"/>
                </a:lnTo>
                <a:lnTo>
                  <a:pt x="7669889" y="4169631"/>
                </a:lnTo>
                <a:lnTo>
                  <a:pt x="0" y="416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659737" y="3426790"/>
            <a:ext cx="9748038" cy="361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Âişe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Esma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Zeynep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Ümmü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Gülsüm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Rukıyye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Fatıma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diğer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gençler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...</a:t>
            </a:r>
          </a:p>
          <a:p>
            <a:pPr algn="ctr">
              <a:lnSpc>
                <a:spcPts val="5270"/>
              </a:lnSpc>
            </a:pP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İman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teslimiyet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sadakatleri</a:t>
            </a:r>
            <a:endParaRPr lang="en-US" sz="3100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527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Cesaret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azim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gayretleri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  <a:p>
            <a:pPr algn="ctr">
              <a:lnSpc>
                <a:spcPts val="527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İlme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gönül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vermeleri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ile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...</a:t>
            </a:r>
          </a:p>
          <a:p>
            <a:pPr algn="ctr">
              <a:lnSpc>
                <a:spcPts val="4340"/>
              </a:lnSpc>
            </a:pPr>
            <a:endParaRPr lang="en-US" sz="3100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340"/>
              </a:lnSpc>
            </a:pP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Günümüz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gençlerine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ne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güzel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örnek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1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oldular</a:t>
            </a:r>
            <a:r>
              <a:rPr lang="en-US" sz="31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407775" y="927431"/>
            <a:ext cx="8033026" cy="803302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3730" y="13730"/>
              <a:ext cx="785340" cy="785340"/>
            </a:xfrm>
            <a:custGeom>
              <a:avLst/>
              <a:gdLst/>
              <a:ahLst/>
              <a:cxnLst/>
              <a:rect l="l" t="t" r="r" b="b"/>
              <a:pathLst>
                <a:path w="785340" h="785340">
                  <a:moveTo>
                    <a:pt x="423337" y="16937"/>
                  </a:moveTo>
                  <a:lnTo>
                    <a:pt x="768403" y="362003"/>
                  </a:lnTo>
                  <a:cubicBezTo>
                    <a:pt x="785340" y="378940"/>
                    <a:pt x="785340" y="406400"/>
                    <a:pt x="768403" y="423337"/>
                  </a:cubicBezTo>
                  <a:lnTo>
                    <a:pt x="423337" y="768403"/>
                  </a:lnTo>
                  <a:cubicBezTo>
                    <a:pt x="406400" y="785340"/>
                    <a:pt x="378940" y="785340"/>
                    <a:pt x="362003" y="768403"/>
                  </a:cubicBezTo>
                  <a:lnTo>
                    <a:pt x="16937" y="423337"/>
                  </a:lnTo>
                  <a:cubicBezTo>
                    <a:pt x="0" y="406400"/>
                    <a:pt x="0" y="378940"/>
                    <a:pt x="16937" y="362003"/>
                  </a:cubicBezTo>
                  <a:lnTo>
                    <a:pt x="362003" y="16937"/>
                  </a:lnTo>
                  <a:cubicBezTo>
                    <a:pt x="378940" y="0"/>
                    <a:pt x="406400" y="0"/>
                    <a:pt x="423337" y="16937"/>
                  </a:cubicBezTo>
                  <a:close/>
                </a:path>
              </a:pathLst>
            </a:custGeom>
            <a:blipFill>
              <a:blip r:embed="rId4"/>
              <a:stretch>
                <a:fillRect l="-41598" t="-3099" b="-3099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844" y="-1586011"/>
            <a:ext cx="2792411" cy="279241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29842" y="29842"/>
              <a:ext cx="753115" cy="753115"/>
            </a:xfrm>
            <a:custGeom>
              <a:avLst/>
              <a:gdLst/>
              <a:ahLst/>
              <a:cxnLst/>
              <a:rect l="l" t="t" r="r" b="b"/>
              <a:pathLst>
                <a:path w="753115" h="753115">
                  <a:moveTo>
                    <a:pt x="443213" y="36813"/>
                  </a:moveTo>
                  <a:lnTo>
                    <a:pt x="716303" y="309903"/>
                  </a:lnTo>
                  <a:cubicBezTo>
                    <a:pt x="753115" y="346716"/>
                    <a:pt x="753115" y="406401"/>
                    <a:pt x="716303" y="443213"/>
                  </a:cubicBezTo>
                  <a:lnTo>
                    <a:pt x="443213" y="716303"/>
                  </a:lnTo>
                  <a:cubicBezTo>
                    <a:pt x="406401" y="753115"/>
                    <a:pt x="346716" y="753115"/>
                    <a:pt x="309903" y="716303"/>
                  </a:cubicBezTo>
                  <a:lnTo>
                    <a:pt x="36813" y="443213"/>
                  </a:lnTo>
                  <a:cubicBezTo>
                    <a:pt x="0" y="406401"/>
                    <a:pt x="0" y="346716"/>
                    <a:pt x="36813" y="309903"/>
                  </a:cubicBezTo>
                  <a:lnTo>
                    <a:pt x="309903" y="36813"/>
                  </a:lnTo>
                  <a:cubicBezTo>
                    <a:pt x="346716" y="0"/>
                    <a:pt x="406401" y="0"/>
                    <a:pt x="443213" y="36813"/>
                  </a:cubicBez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0028" y="881594"/>
            <a:ext cx="1544989" cy="15449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43588" y="43588"/>
              <a:ext cx="725624" cy="725624"/>
            </a:xfrm>
            <a:custGeom>
              <a:avLst/>
              <a:gdLst/>
              <a:ahLst/>
              <a:cxnLst/>
              <a:rect l="l" t="t" r="r" b="b"/>
              <a:pathLst>
                <a:path w="725624" h="725624">
                  <a:moveTo>
                    <a:pt x="437221" y="30821"/>
                  </a:moveTo>
                  <a:lnTo>
                    <a:pt x="694803" y="288403"/>
                  </a:lnTo>
                  <a:cubicBezTo>
                    <a:pt x="714537" y="308137"/>
                    <a:pt x="725624" y="334903"/>
                    <a:pt x="725624" y="362812"/>
                  </a:cubicBezTo>
                  <a:cubicBezTo>
                    <a:pt x="725624" y="390721"/>
                    <a:pt x="714537" y="417487"/>
                    <a:pt x="694803" y="437221"/>
                  </a:cubicBezTo>
                  <a:lnTo>
                    <a:pt x="437221" y="694803"/>
                  </a:lnTo>
                  <a:cubicBezTo>
                    <a:pt x="417487" y="714537"/>
                    <a:pt x="390721" y="725624"/>
                    <a:pt x="362812" y="725624"/>
                  </a:cubicBezTo>
                  <a:cubicBezTo>
                    <a:pt x="334903" y="725624"/>
                    <a:pt x="308137" y="714537"/>
                    <a:pt x="288403" y="694803"/>
                  </a:cubicBezTo>
                  <a:lnTo>
                    <a:pt x="30821" y="437221"/>
                  </a:lnTo>
                  <a:cubicBezTo>
                    <a:pt x="11087" y="417487"/>
                    <a:pt x="0" y="390721"/>
                    <a:pt x="0" y="362812"/>
                  </a:cubicBezTo>
                  <a:cubicBezTo>
                    <a:pt x="0" y="334903"/>
                    <a:pt x="11087" y="308137"/>
                    <a:pt x="30821" y="288403"/>
                  </a:cubicBezTo>
                  <a:lnTo>
                    <a:pt x="288403" y="30821"/>
                  </a:lnTo>
                  <a:cubicBezTo>
                    <a:pt x="308137" y="11087"/>
                    <a:pt x="334903" y="0"/>
                    <a:pt x="362812" y="0"/>
                  </a:cubicBezTo>
                  <a:cubicBezTo>
                    <a:pt x="390721" y="0"/>
                    <a:pt x="417487" y="11087"/>
                    <a:pt x="437221" y="30821"/>
                  </a:cubicBezTo>
                  <a:close/>
                </a:path>
              </a:pathLst>
            </a:custGeom>
            <a:solidFill>
              <a:srgbClr val="AC663E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471874" y="-377589"/>
            <a:ext cx="2590500" cy="25905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32169" y="32169"/>
              <a:ext cx="748463" cy="748463"/>
            </a:xfrm>
            <a:custGeom>
              <a:avLst/>
              <a:gdLst/>
              <a:ahLst/>
              <a:cxnLst/>
              <a:rect l="l" t="t" r="r" b="b"/>
              <a:pathLst>
                <a:path w="748463" h="748463">
                  <a:moveTo>
                    <a:pt x="446081" y="39681"/>
                  </a:moveTo>
                  <a:lnTo>
                    <a:pt x="708781" y="302381"/>
                  </a:lnTo>
                  <a:cubicBezTo>
                    <a:pt x="748463" y="342062"/>
                    <a:pt x="748463" y="406400"/>
                    <a:pt x="708781" y="446081"/>
                  </a:cubicBezTo>
                  <a:lnTo>
                    <a:pt x="446081" y="708781"/>
                  </a:lnTo>
                  <a:cubicBezTo>
                    <a:pt x="406400" y="748463"/>
                    <a:pt x="342062" y="748463"/>
                    <a:pt x="302381" y="708781"/>
                  </a:cubicBezTo>
                  <a:lnTo>
                    <a:pt x="39681" y="446081"/>
                  </a:lnTo>
                  <a:cubicBezTo>
                    <a:pt x="0" y="406400"/>
                    <a:pt x="0" y="342062"/>
                    <a:pt x="39681" y="302381"/>
                  </a:cubicBezTo>
                  <a:lnTo>
                    <a:pt x="302381" y="39681"/>
                  </a:lnTo>
                  <a:cubicBezTo>
                    <a:pt x="342062" y="0"/>
                    <a:pt x="406400" y="0"/>
                    <a:pt x="446081" y="39681"/>
                  </a:cubicBezTo>
                  <a:close/>
                </a:path>
              </a:pathLst>
            </a:custGeom>
            <a:solidFill>
              <a:srgbClr val="8F5D4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18626" y="2271309"/>
            <a:ext cx="993037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Sadece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3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delikanlılar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3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değildi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3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elbette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3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Rahmet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3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Elçisinin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3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izinden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300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yürüyenler</a:t>
            </a:r>
            <a:r>
              <a:rPr lang="en-US" sz="3300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!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351070" y="9108682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5398747" y="9181779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570902"/>
            <a:ext cx="7669889" cy="4169631"/>
          </a:xfrm>
          <a:custGeom>
            <a:avLst/>
            <a:gdLst/>
            <a:ahLst/>
            <a:cxnLst/>
            <a:rect l="l" t="t" r="r" b="b"/>
            <a:pathLst>
              <a:path w="7669889" h="4169631">
                <a:moveTo>
                  <a:pt x="0" y="0"/>
                </a:moveTo>
                <a:lnTo>
                  <a:pt x="7669889" y="0"/>
                </a:lnTo>
                <a:lnTo>
                  <a:pt x="7669889" y="4169631"/>
                </a:lnTo>
                <a:lnTo>
                  <a:pt x="0" y="4169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507067" y="1219195"/>
            <a:ext cx="9273866" cy="406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</a:pPr>
            <a:r>
              <a:rPr lang="en-US" sz="3099" spc="68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Hz. Peygamber döneminde genç olmak...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48008" y="5308918"/>
            <a:ext cx="1856184" cy="49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Yemen’de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vali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01959" y="6040042"/>
            <a:ext cx="1550640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Vahiy katibi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39435" y="2648667"/>
            <a:ext cx="2179290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Orduda komutan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07242" y="2787732"/>
            <a:ext cx="2538412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Yesrib’de öğretmen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9888" y="6862723"/>
            <a:ext cx="673191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Mescidde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Peygamberin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dizininin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dibinde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öğrenci</a:t>
            </a:r>
            <a:endParaRPr lang="en-US" sz="30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30728" y="3112851"/>
            <a:ext cx="3704071" cy="560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Hz.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Peygamber’e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dert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ortağı</a:t>
            </a:r>
            <a:endParaRPr lang="en-US" sz="30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16654" y="4878032"/>
            <a:ext cx="557034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Gerektiğinde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Sevgili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Peygamberimize</a:t>
            </a:r>
            <a:r>
              <a:rPr lang="en-US" sz="3099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yoldaş</a:t>
            </a:r>
            <a:endParaRPr lang="en-US" sz="3099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2006727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5219931" y="933139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28995" y="8488680"/>
            <a:ext cx="4974884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onları geleceğin teminatı olarak gördü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261952" y="2666981"/>
            <a:ext cx="6514112" cy="4680392"/>
            <a:chOff x="0" y="0"/>
            <a:chExt cx="1611655" cy="1134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1655" cy="1134100"/>
            </a:xfrm>
            <a:custGeom>
              <a:avLst/>
              <a:gdLst/>
              <a:ahLst/>
              <a:cxnLst/>
              <a:rect l="l" t="t" r="r" b="b"/>
              <a:pathLst>
                <a:path w="1611655" h="1134100">
                  <a:moveTo>
                    <a:pt x="0" y="0"/>
                  </a:moveTo>
                  <a:lnTo>
                    <a:pt x="1611655" y="0"/>
                  </a:lnTo>
                  <a:lnTo>
                    <a:pt x="1611655" y="1134100"/>
                  </a:lnTo>
                  <a:lnTo>
                    <a:pt x="0" y="1134100"/>
                  </a:lnTo>
                  <a:close/>
                </a:path>
              </a:pathLst>
            </a:custGeom>
            <a:solidFill>
              <a:srgbClr val="A44F3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611655" cy="1276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626111" lvl="1" indent="-313055" algn="l">
                <a:lnSpc>
                  <a:spcPts val="493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Onlara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inandı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,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güvendi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,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sorumluluk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verdi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.</a:t>
              </a:r>
            </a:p>
            <a:p>
              <a:pPr marL="626111" lvl="1" indent="-313055" algn="l">
                <a:lnSpc>
                  <a:spcPts val="493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Onlarla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istişare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etti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.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Fikirlerini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önemsedi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.</a:t>
              </a:r>
            </a:p>
            <a:p>
              <a:pPr marL="626111" lvl="1" indent="-313055" algn="l">
                <a:lnSpc>
                  <a:spcPts val="493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Onları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sık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sık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takdir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etti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.</a:t>
              </a:r>
            </a:p>
            <a:p>
              <a:pPr marL="626111" lvl="1" indent="-313055" algn="l">
                <a:lnSpc>
                  <a:spcPts val="493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Kendi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evinde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ağırlayıp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ikramda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bulundu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.</a:t>
              </a:r>
            </a:p>
            <a:p>
              <a:pPr marL="626111" lvl="1" indent="-313055" algn="l">
                <a:lnSpc>
                  <a:spcPts val="493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Hastalandıklarında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ziyaret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etti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.</a:t>
              </a:r>
            </a:p>
            <a:p>
              <a:pPr marL="626111" lvl="1" indent="-313055" algn="l">
                <a:lnSpc>
                  <a:spcPts val="493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Bazen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de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onlarla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 </a:t>
              </a:r>
              <a:r>
                <a:rPr lang="en-US" sz="2900" dirty="0" err="1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şakalaştı</a:t>
              </a:r>
              <a:r>
                <a:rPr lang="en-US" sz="2900" dirty="0">
                  <a:solidFill>
                    <a:srgbClr val="FFFFFF"/>
                  </a:solidFill>
                  <a:latin typeface="Handy Casual"/>
                  <a:ea typeface="Handy Casual"/>
                  <a:cs typeface="Handy Casual"/>
                  <a:sym typeface="Handy Casual"/>
                </a:rPr>
                <a:t>.</a:t>
              </a:r>
            </a:p>
            <a:p>
              <a:pPr algn="l">
                <a:lnSpc>
                  <a:spcPts val="4060"/>
                </a:lnSpc>
              </a:pPr>
              <a:endParaRPr lang="en-US" sz="2900" dirty="0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4534731" y="2163929"/>
            <a:ext cx="8039617" cy="5845475"/>
          </a:xfrm>
          <a:custGeom>
            <a:avLst/>
            <a:gdLst/>
            <a:ahLst/>
            <a:cxnLst/>
            <a:rect l="l" t="t" r="r" b="b"/>
            <a:pathLst>
              <a:path w="8039617" h="5617379">
                <a:moveTo>
                  <a:pt x="0" y="0"/>
                </a:moveTo>
                <a:lnTo>
                  <a:pt x="8039617" y="0"/>
                </a:lnTo>
                <a:lnTo>
                  <a:pt x="8039617" y="5617379"/>
                </a:lnTo>
                <a:lnTo>
                  <a:pt x="0" y="561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t="-4283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 rot="-2119621">
            <a:off x="12689843" y="7267746"/>
            <a:ext cx="5306708" cy="50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2700" spc="113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kendi dünyasına dahil etti gençleri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4180" y="1163323"/>
            <a:ext cx="7964515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Hz. Peygamber (s.a.s), o güzide gençleri hep ön planda tuttu</a:t>
            </a:r>
          </a:p>
        </p:txBody>
      </p:sp>
      <p:sp>
        <p:nvSpPr>
          <p:cNvPr id="9" name="TextBox 9"/>
          <p:cNvSpPr txBox="1"/>
          <p:nvPr/>
        </p:nvSpPr>
        <p:spPr>
          <a:xfrm rot="-2032748">
            <a:off x="1809370" y="7612395"/>
            <a:ext cx="2335277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hedefler gösterdi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6551" y="4854257"/>
            <a:ext cx="251871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anlayışla destekledi</a:t>
            </a:r>
          </a:p>
        </p:txBody>
      </p:sp>
      <p:sp>
        <p:nvSpPr>
          <p:cNvPr id="11" name="TextBox 11"/>
          <p:cNvSpPr txBox="1"/>
          <p:nvPr/>
        </p:nvSpPr>
        <p:spPr>
          <a:xfrm rot="1119268">
            <a:off x="1725757" y="2151456"/>
            <a:ext cx="167665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umut vadetti </a:t>
            </a:r>
          </a:p>
        </p:txBody>
      </p:sp>
      <p:sp>
        <p:nvSpPr>
          <p:cNvPr id="12" name="TextBox 12"/>
          <p:cNvSpPr txBox="1"/>
          <p:nvPr/>
        </p:nvSpPr>
        <p:spPr>
          <a:xfrm rot="1911099">
            <a:off x="14211209" y="3563999"/>
            <a:ext cx="3477534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bilgece düzeltti yanlışlarını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419" y="7236394"/>
            <a:ext cx="6595621" cy="3585619"/>
          </a:xfrm>
          <a:custGeom>
            <a:avLst/>
            <a:gdLst/>
            <a:ahLst/>
            <a:cxnLst/>
            <a:rect l="l" t="t" r="r" b="b"/>
            <a:pathLst>
              <a:path w="6595621" h="3585619">
                <a:moveTo>
                  <a:pt x="0" y="0"/>
                </a:moveTo>
                <a:lnTo>
                  <a:pt x="6595621" y="0"/>
                </a:lnTo>
                <a:lnTo>
                  <a:pt x="6595621" y="3585620"/>
                </a:lnTo>
                <a:lnTo>
                  <a:pt x="0" y="358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802299" y="2509382"/>
            <a:ext cx="10062380" cy="461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Rahmet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Elçisi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gençlerin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eğitimi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ile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özel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olarak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ilgilenmişti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</a:p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mescidin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yanı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başındaki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Suffe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isimli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çardakta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...</a:t>
            </a: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Medine’ye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varır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varmaz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vakit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kaybetmeden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açtığı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okulda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...</a:t>
            </a:r>
          </a:p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Ebû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Hüreyre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gibi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nice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delikanlı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onun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yanında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ilim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öğrenmişti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</a:p>
          <a:p>
            <a:pPr algn="ctr">
              <a:lnSpc>
                <a:spcPts val="4060"/>
              </a:lnSpc>
            </a:pPr>
            <a:endParaRPr lang="en-US" sz="2900" dirty="0">
              <a:solidFill>
                <a:srgbClr val="6D412A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Unutulmazlarımız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arasında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yer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alan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Abdullah b.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Ömer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Abdullah b.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Mes’ûd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Abdullah b.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Abbâs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Muâz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b.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Cebel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Enes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b.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Mâlik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gibi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büyük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sahâbîler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onun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yanında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yetişti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;</a:t>
            </a:r>
          </a:p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Cahiliye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çağını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mutluluk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asrına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dönüştüren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o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seçkin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900" dirty="0" err="1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gençler</a:t>
            </a:r>
            <a:r>
              <a:rPr lang="en-US" sz="2900" dirty="0">
                <a:solidFill>
                  <a:srgbClr val="6D412A"/>
                </a:solidFill>
                <a:latin typeface="Handy Casual"/>
                <a:ea typeface="Handy Casual"/>
                <a:cs typeface="Handy Casual"/>
                <a:sym typeface="Handy Casual"/>
              </a:rPr>
              <a:t>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43394" y="1593413"/>
            <a:ext cx="8543606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Hz. </a:t>
            </a:r>
            <a:r>
              <a:rPr lang="en-US" sz="3099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Peygamber’in</a:t>
            </a:r>
            <a:r>
              <a:rPr lang="en-US" sz="30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kuşatıcı</a:t>
            </a:r>
            <a:r>
              <a:rPr lang="en-US" sz="30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yaklaşımıydı</a:t>
            </a:r>
            <a:r>
              <a:rPr lang="en-US" sz="30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onların</a:t>
            </a:r>
            <a:r>
              <a:rPr lang="en-US" sz="30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gönlünü</a:t>
            </a:r>
            <a:r>
              <a:rPr lang="en-US" sz="30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99" dirty="0" err="1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fetheden</a:t>
            </a:r>
            <a:r>
              <a:rPr lang="en-US" sz="3099" dirty="0">
                <a:solidFill>
                  <a:srgbClr val="A44F30"/>
                </a:solidFill>
                <a:latin typeface="Handy Casual"/>
                <a:ea typeface="Handy Casual"/>
                <a:cs typeface="Handy Casual"/>
                <a:sym typeface="Handy Casual"/>
              </a:rPr>
              <a:t>...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243508" y="1327450"/>
            <a:ext cx="6449709" cy="7033653"/>
            <a:chOff x="0" y="0"/>
            <a:chExt cx="745320" cy="812800"/>
          </a:xfrm>
        </p:grpSpPr>
        <p:sp>
          <p:nvSpPr>
            <p:cNvPr id="6" name="Freeform 6"/>
            <p:cNvSpPr/>
            <p:nvPr/>
          </p:nvSpPr>
          <p:spPr>
            <a:xfrm>
              <a:off x="15853" y="23756"/>
              <a:ext cx="713614" cy="765288"/>
            </a:xfrm>
            <a:custGeom>
              <a:avLst/>
              <a:gdLst/>
              <a:ahLst/>
              <a:cxnLst/>
              <a:rect l="l" t="t" r="r" b="b"/>
              <a:pathLst>
                <a:path w="713614" h="765288">
                  <a:moveTo>
                    <a:pt x="393314" y="16056"/>
                  </a:moveTo>
                  <a:lnTo>
                    <a:pt x="692961" y="342832"/>
                  </a:lnTo>
                  <a:cubicBezTo>
                    <a:pt x="713614" y="365355"/>
                    <a:pt x="713614" y="399933"/>
                    <a:pt x="692961" y="422456"/>
                  </a:cubicBezTo>
                  <a:lnTo>
                    <a:pt x="393314" y="749232"/>
                  </a:lnTo>
                  <a:cubicBezTo>
                    <a:pt x="383932" y="759463"/>
                    <a:pt x="370688" y="765288"/>
                    <a:pt x="356807" y="765288"/>
                  </a:cubicBezTo>
                  <a:cubicBezTo>
                    <a:pt x="342926" y="765288"/>
                    <a:pt x="329682" y="759463"/>
                    <a:pt x="320301" y="749232"/>
                  </a:cubicBezTo>
                  <a:lnTo>
                    <a:pt x="20654" y="422456"/>
                  </a:lnTo>
                  <a:cubicBezTo>
                    <a:pt x="0" y="399933"/>
                    <a:pt x="0" y="365355"/>
                    <a:pt x="20654" y="342832"/>
                  </a:cubicBezTo>
                  <a:lnTo>
                    <a:pt x="320301" y="16056"/>
                  </a:lnTo>
                  <a:cubicBezTo>
                    <a:pt x="329682" y="5825"/>
                    <a:pt x="342926" y="0"/>
                    <a:pt x="356807" y="0"/>
                  </a:cubicBezTo>
                  <a:cubicBezTo>
                    <a:pt x="370688" y="0"/>
                    <a:pt x="383932" y="5825"/>
                    <a:pt x="393314" y="16056"/>
                  </a:cubicBezTo>
                  <a:close/>
                </a:path>
              </a:pathLst>
            </a:custGeom>
            <a:blipFill>
              <a:blip r:embed="rId4"/>
              <a:stretch>
                <a:fillRect l="-3813" t="-10864" r="-186256" b="-3980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Freeform 7"/>
          <p:cNvSpPr/>
          <p:nvPr/>
        </p:nvSpPr>
        <p:spPr>
          <a:xfrm>
            <a:off x="12206063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5419715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017DE59BD9D4BA6A14289BDF31CE3" ma:contentTypeVersion="8" ma:contentTypeDescription="Create a new document." ma:contentTypeScope="" ma:versionID="958faab013209f654a1bc645483abe27">
  <xsd:schema xmlns:xsd="http://www.w3.org/2001/XMLSchema" xmlns:xs="http://www.w3.org/2001/XMLSchema" xmlns:p="http://schemas.microsoft.com/office/2006/metadata/properties" xmlns:ns1="http://schemas.microsoft.com/sharepoint/v3" xmlns:ns2="4a2ce632-3ebe-48ff-a8b1-ed342ea1f401" xmlns:ns3="68913d9e-3541-451c-9afb-339bfbb0cd4a" targetNamespace="http://schemas.microsoft.com/office/2006/metadata/properties" ma:root="true" ma:fieldsID="b0ce32a97847273cb7737f3ef5fd1421" ns1:_="" ns2:_="" ns3:_="">
    <xsd:import namespace="http://schemas.microsoft.com/sharepoint/v3"/>
    <xsd:import namespace="4a2ce632-3ebe-48ff-a8b1-ed342ea1f401"/>
    <xsd:import namespace="68913d9e-3541-451c-9afb-339bfbb0cd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Yayin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e632-3ebe-48ff-a8b1-ed342ea1f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50a209d2-4676-4faf-9977-419d27bce538}" ma:internalName="TaxCatchAll" ma:showField="CatchAllData" ma:web="4a2ce632-3ebe-48ff-a8b1-ed342ea1f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13d9e-3541-451c-9afb-339bfbb0cd4a" elementFormDefault="qualified">
    <xsd:import namespace="http://schemas.microsoft.com/office/2006/documentManagement/types"/>
    <xsd:import namespace="http://schemas.microsoft.com/office/infopath/2007/PartnerControls"/>
    <xsd:element name="YayinTarihi" ma:index="18" nillable="true" ma:displayName="Yayın Tarihi" ma:format="DateOnly" ma:internalName="Yayin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a2ce632-3ebe-48ff-a8b1-ed342ea1f401">
      <Terms xmlns="http://schemas.microsoft.com/office/infopath/2007/PartnerControls"/>
    </TaxKeywordTaxHTField>
    <YayinTarihi xmlns="68913d9e-3541-451c-9afb-339bfbb0cd4a" xsi:nil="true"/>
    <PublishingExpirationDate xmlns="http://schemas.microsoft.com/sharepoint/v3" xsi:nil="true"/>
    <PublishingStartDate xmlns="http://schemas.microsoft.com/sharepoint/v3" xsi:nil="true"/>
    <TaxCatchAll xmlns="4a2ce632-3ebe-48ff-a8b1-ed342ea1f401"/>
    <_dlc_DocId xmlns="4a2ce632-3ebe-48ff-a8b1-ed342ea1f401">DKFT66RQZEX3-1797567310-6472</_dlc_DocId>
    <_dlc_DocIdUrl xmlns="4a2ce632-3ebe-48ff-a8b1-ed342ea1f401">
      <Url>https://dinhizmetleri.diyanet.gov.tr/_layouts/15/DocIdRedir.aspx?ID=DKFT66RQZEX3-1797567310-6472</Url>
      <Description>DKFT66RQZEX3-1797567310-6472</Description>
    </_dlc_DocIdUrl>
  </documentManagement>
</p:properties>
</file>

<file path=customXml/itemProps1.xml><?xml version="1.0" encoding="utf-8"?>
<ds:datastoreItem xmlns:ds="http://schemas.openxmlformats.org/officeDocument/2006/customXml" ds:itemID="{2461A144-7131-49DD-ABEF-CD8636D9F66C}"/>
</file>

<file path=customXml/itemProps2.xml><?xml version="1.0" encoding="utf-8"?>
<ds:datastoreItem xmlns:ds="http://schemas.openxmlformats.org/officeDocument/2006/customXml" ds:itemID="{B74AB18B-29FA-41F9-A404-9B9463E8F949}"/>
</file>

<file path=customXml/itemProps3.xml><?xml version="1.0" encoding="utf-8"?>
<ds:datastoreItem xmlns:ds="http://schemas.openxmlformats.org/officeDocument/2006/customXml" ds:itemID="{9246BF68-650D-49EC-B9F4-D65B0C5D6B4A}"/>
</file>

<file path=customXml/itemProps4.xml><?xml version="1.0" encoding="utf-8"?>
<ds:datastoreItem xmlns:ds="http://schemas.openxmlformats.org/officeDocument/2006/customXml" ds:itemID="{B3864802-38CD-4C9D-B63F-1CEAD53DDF44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1502</Words>
  <Application>Microsoft Office PowerPoint</Application>
  <PresentationFormat>Özel</PresentationFormat>
  <Paragraphs>210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Handy Casual</vt:lpstr>
      <vt:lpstr>Calibri</vt:lpstr>
      <vt:lpstr>Playfair Display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HZ PEYGAMBER VE GENÇLİK</dc:title>
  <cp:keywords/>
  <cp:lastModifiedBy>Sevdegül Çekiç</cp:lastModifiedBy>
  <cp:revision>3</cp:revision>
  <dcterms:created xsi:type="dcterms:W3CDTF">2006-08-16T00:00:00Z</dcterms:created>
  <dcterms:modified xsi:type="dcterms:W3CDTF">2025-05-13T13:23:40Z</dcterms:modified>
  <dc:identifier>DAGcHNu95bc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0x010100EDF017DE59BD9D4BA6A14289BDF31CE3</vt:lpwstr>
  </property>
  <property fmtid="{D5CDD505-2E9C-101B-9397-08002B2CF9AE}" pid="3" name="_dlc_DocIdItemGuid">
    <vt:lpwstr>8c106199-3b0b-4ec3-ad15-52e8e065be3a</vt:lpwstr>
  </property>
  <property fmtid="{D5CDD505-2E9C-101B-9397-08002B2CF9AE}" pid="4" name="TaxKeyword">
    <vt:lpwstr/>
  </property>
</Properties>
</file>