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s/slide2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29.xml" ContentType="application/vnd.openxmlformats-officedocument.presentationml.slide+xml"/>
  <Override PartName="/ppt/slides/slide27.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0.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18.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19.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80" r:id="rId3"/>
    <p:sldId id="283" r:id="rId4"/>
    <p:sldId id="257" r:id="rId5"/>
    <p:sldId id="282" r:id="rId6"/>
    <p:sldId id="281" r:id="rId7"/>
    <p:sldId id="287" r:id="rId8"/>
    <p:sldId id="306" r:id="rId9"/>
    <p:sldId id="288" r:id="rId10"/>
    <p:sldId id="261" r:id="rId11"/>
    <p:sldId id="259" r:id="rId12"/>
    <p:sldId id="292" r:id="rId13"/>
    <p:sldId id="291" r:id="rId14"/>
    <p:sldId id="293" r:id="rId15"/>
    <p:sldId id="294" r:id="rId16"/>
    <p:sldId id="296" r:id="rId17"/>
    <p:sldId id="297" r:id="rId18"/>
    <p:sldId id="285" r:id="rId19"/>
    <p:sldId id="299" r:id="rId20"/>
    <p:sldId id="264" r:id="rId21"/>
    <p:sldId id="266" r:id="rId22"/>
    <p:sldId id="284" r:id="rId23"/>
    <p:sldId id="298" r:id="rId24"/>
    <p:sldId id="303" r:id="rId25"/>
    <p:sldId id="301" r:id="rId26"/>
    <p:sldId id="305" r:id="rId27"/>
    <p:sldId id="290" r:id="rId28"/>
    <p:sldId id="304" r:id="rId29"/>
    <p:sldId id="279" r:id="rId30"/>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Georgia" panose="02040502050405020303" pitchFamily="18" charset="0"/>
      <p:regular r:id="rId36"/>
      <p:bold r:id="rId37"/>
      <p:italic r:id="rId38"/>
      <p:boldItalic r:id="rId39"/>
    </p:embeddedFont>
    <p:embeddedFont>
      <p:font typeface="Arimo Bold" panose="020B0604020202020204" charset="0"/>
      <p:regular r:id="rId40"/>
    </p:embeddedFont>
    <p:embeddedFont>
      <p:font typeface="ITC Avant Garde Gothic Bold" panose="020B0604020202020204" charset="-94"/>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52" y="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customXml" Target="../customXml/item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A54BA-D9D6-424A-B19D-AA02E6488E75}" type="datetimeFigureOut">
              <a:rPr lang="tr-TR" smtClean="0"/>
              <a:t>3.09.2025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A415A1-9C3D-4BE9-9CF4-3E3B8D882686}" type="slidenum">
              <a:rPr lang="tr-TR" smtClean="0"/>
              <a:t>‹#›</a:t>
            </a:fld>
            <a:endParaRPr lang="tr-TR"/>
          </a:p>
        </p:txBody>
      </p:sp>
    </p:spTree>
    <p:extLst>
      <p:ext uri="{BB962C8B-B14F-4D97-AF65-F5344CB8AC3E}">
        <p14:creationId xmlns:p14="http://schemas.microsoft.com/office/powerpoint/2010/main" val="399548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6A415A1-9C3D-4BE9-9CF4-3E3B8D882686}" type="slidenum">
              <a:rPr lang="tr-TR" smtClean="0"/>
              <a:t>1</a:t>
            </a:fld>
            <a:endParaRPr lang="tr-TR"/>
          </a:p>
        </p:txBody>
      </p:sp>
    </p:spTree>
    <p:extLst>
      <p:ext uri="{BB962C8B-B14F-4D97-AF65-F5344CB8AC3E}">
        <p14:creationId xmlns:p14="http://schemas.microsoft.com/office/powerpoint/2010/main" val="2647181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Peygamber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Efendimiz’in</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hayatında en dikkat çekici hasletlerden biri de vefa ve sadakattir. O, sadece hayatta olanlara değil, vefat edenlere karşı da sadakatini gösterirdi.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Hz. Peygamber, ilk eşi Hz. Hatice'ye büyük değer verir ve onu çok severdi. O'nun sevgi, saygı ve fedakârlığını asla unutmamış, onu hep saygı ile yâd etmiştir.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fld id="{D6A415A1-9C3D-4BE9-9CF4-3E3B8D882686}" type="slidenum">
              <a:rPr lang="tr-TR" smtClean="0"/>
              <a:t>10</a:t>
            </a:fld>
            <a:endParaRPr lang="tr-TR"/>
          </a:p>
        </p:txBody>
      </p:sp>
    </p:spTree>
    <p:extLst>
      <p:ext uri="{BB962C8B-B14F-4D97-AF65-F5344CB8AC3E}">
        <p14:creationId xmlns:p14="http://schemas.microsoft.com/office/powerpoint/2010/main" val="4257107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Bir gün Hz. Peygamber, hanımı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Ümmü</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Seleme'nin</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önceki eşi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Ebû</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Seleme'den</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olan oğlu Ömer'in, yemek yerken elini tabağın her tarafında gezdirdiğini görünce, “Delikanlı, besmele çek, sağ elinle ye ve önünden ye!” buyurarak uyarmıştı.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Kendilerini değerli hissettiren biriyle tanışan gençler onun bu hassas yönünü hiç unutmadılar, dilden dile gönülden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gönüle</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aktardılar yıllar boyunca...</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Buhârî</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Et’ıme</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2.</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ayt Numarası Yer Tutucusu 3"/>
          <p:cNvSpPr>
            <a:spLocks noGrp="1"/>
          </p:cNvSpPr>
          <p:nvPr>
            <p:ph type="sldNum" sz="quarter" idx="10"/>
          </p:nvPr>
        </p:nvSpPr>
        <p:spPr/>
        <p:txBody>
          <a:bodyPr/>
          <a:lstStyle/>
          <a:p>
            <a:fld id="{D6A415A1-9C3D-4BE9-9CF4-3E3B8D882686}" type="slidenum">
              <a:rPr lang="tr-TR" smtClean="0"/>
              <a:t>11</a:t>
            </a:fld>
            <a:endParaRPr lang="tr-TR"/>
          </a:p>
        </p:txBody>
      </p:sp>
    </p:spTree>
    <p:extLst>
      <p:ext uri="{BB962C8B-B14F-4D97-AF65-F5344CB8AC3E}">
        <p14:creationId xmlns:p14="http://schemas.microsoft.com/office/powerpoint/2010/main" val="1349653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“Ben, aileme karşı en hayırlı olanınızım.” sözünü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Tirmizî</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Menâkıb</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63) yaşantısıyla doğrulamıştır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Resûlullah</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Onun aile yaşantısına şahit olan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ashâbının</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anlattıkları da bu gerçeği doğrular mahiyettedir.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ayt Numarası Yer Tutucusu 3"/>
          <p:cNvSpPr>
            <a:spLocks noGrp="1"/>
          </p:cNvSpPr>
          <p:nvPr>
            <p:ph type="sldNum" sz="quarter" idx="10"/>
          </p:nvPr>
        </p:nvSpPr>
        <p:spPr/>
        <p:txBody>
          <a:bodyPr/>
          <a:lstStyle/>
          <a:p>
            <a:fld id="{D6A415A1-9C3D-4BE9-9CF4-3E3B8D882686}" type="slidenum">
              <a:rPr lang="tr-TR" smtClean="0"/>
              <a:t>13</a:t>
            </a:fld>
            <a:endParaRPr lang="tr-TR"/>
          </a:p>
        </p:txBody>
      </p:sp>
    </p:spTree>
    <p:extLst>
      <p:ext uri="{BB962C8B-B14F-4D97-AF65-F5344CB8AC3E}">
        <p14:creationId xmlns:p14="http://schemas.microsoft.com/office/powerpoint/2010/main" val="2665869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Çocukları da büyük birer insan gibi muhatap alır, onlarla şakalaşır,  onlara güzel lakaplar takar,  onları eğlendirirdi. Çocuklar hasta olduğunda onları da ashabından büyük bir insan gibi ziyaret ederdi.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Resûlullah</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bayram namazlarının kılınacağı yere onların da çıkmalarını isterdi. Onlar da Hz. Peygamber'in davetiyle bayram namazına gelirlerdi.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Her yıl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ensar</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çocuklarını güreştirirdi. Zaman zaman  at yarışları yaptırırdı.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Allah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Resûlü</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ok atışı, at ve deve yarışlarını teşvik ediyor, bazen ödül koyuyordu.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Hatta kendisi de bizzat at eğitip onunla yarışlara katılıyordu.</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Beyhakî</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es-</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Sünenü’l</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kübrâ</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X, 33.</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1000" dirty="0" err="1">
                <a:effectLst/>
                <a:latin typeface="Times New Roman" panose="02020603050405020304" pitchFamily="18" charset="0"/>
                <a:ea typeface="Calibri" panose="020F0502020204030204" pitchFamily="34" charset="0"/>
                <a:cs typeface="Times New Roman" panose="02020603050405020304" pitchFamily="18" charset="0"/>
              </a:rPr>
              <a:t>Tirmizî</a:t>
            </a: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000" dirty="0" err="1">
                <a:effectLst/>
                <a:latin typeface="Times New Roman" panose="02020603050405020304" pitchFamily="18" charset="0"/>
                <a:ea typeface="Calibri" panose="020F0502020204030204" pitchFamily="34" charset="0"/>
                <a:cs typeface="Times New Roman" panose="02020603050405020304" pitchFamily="18" charset="0"/>
              </a:rPr>
              <a:t>Cihâd</a:t>
            </a: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 22.</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Dârimî</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Cihâd</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37.</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Ebû</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Dâvûd</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Cihâd</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60.</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ayt Numarası Yer Tutucusu 3"/>
          <p:cNvSpPr>
            <a:spLocks noGrp="1"/>
          </p:cNvSpPr>
          <p:nvPr>
            <p:ph type="sldNum" sz="quarter" idx="10"/>
          </p:nvPr>
        </p:nvSpPr>
        <p:spPr/>
        <p:txBody>
          <a:bodyPr/>
          <a:lstStyle/>
          <a:p>
            <a:fld id="{D6A415A1-9C3D-4BE9-9CF4-3E3B8D882686}" type="slidenum">
              <a:rPr lang="tr-TR" smtClean="0"/>
              <a:t>14</a:t>
            </a:fld>
            <a:endParaRPr lang="tr-TR"/>
          </a:p>
        </p:txBody>
      </p:sp>
    </p:spTree>
    <p:extLst>
      <p:ext uri="{BB962C8B-B14F-4D97-AF65-F5344CB8AC3E}">
        <p14:creationId xmlns:p14="http://schemas.microsoft.com/office/powerpoint/2010/main" val="231009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O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s.a.s</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kızı Fâtıma yanına geldiğinde ayağa kalkıp karşılamayı, elinden tutup kendi yerine oturtmayı severdi.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Anlatılanları anlayacak yaşa gelen çocuklara dua eder, dua etmeyi öğretirdi. Peygamberimizin, kucağına oturttuğu yavrulara mallarının ve nesillerinin bereketlenmesi, bağışlanmaları ve merhamete erişmeleri için ettiği sayısız dua vardır.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Hz. Peygamber'in sünnetlerinden bir diğeri de, çocuk anlatılanları anlayıp idrak edecek yaşa geldiğinde onlara dua öğretmesidir. O, başta kendi torunları Hasan ve Hüseyin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r.anhümâ</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olmak üzere çocuklara dualar yolu ile dinlerini öğretmişti. Bir gün Hz. Hasan'a vitir namazında  okuması için, "Allah’ım! Hidayet ettiklerin içinde bana da hidayet ver. Afiyet verdiklerin içinde bana da afiyet ver. Dost edindiklerin içinde beni de dost edin. Bana verdiklerine bereket ihsan eyle. Hükmettiğin şeylerin şerrinden beni koru. Çünkü sen hükmedersin ama kimse sana hükmedemez. Hiç şüphesiz sana dost olanlar zelil olmaz. Ey Rabbimiz! Sen yüce ve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mütealsin</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duasını öğretmişti.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Hz. Peygamber'in dua öğrettiği çocuklardan biri de amcası Hz. Abbas'ın oğlu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Fadl</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idi. Bu çocuk Allah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Resûlü'nün</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cenazesinin gasli ile şereflenenlerdendi.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Resûlullah</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Müzdelife'den</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Mina'ya doğru giderken onu terkisine almış, yolda giderken de kendisine dua telkin etmişti.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Ebû</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Dâvûd</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Edeb</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143-144.</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a:effectLst/>
                <a:latin typeface="Times New Roman" panose="02020603050405020304" pitchFamily="18" charset="0"/>
                <a:ea typeface="Calibri" panose="020F0502020204030204" pitchFamily="34" charset="0"/>
                <a:cs typeface="Times New Roman" panose="02020603050405020304" pitchFamily="18" charset="0"/>
              </a:rPr>
              <a:t>Müslim,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Fedâilu’s-sahâbe</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143.</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İbn</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Sa'd</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Tabakât</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3: 273, 6: 364.</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Belazûrî</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Ensâb</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3: 33.</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ayt Numarası Yer Tutucusu 3"/>
          <p:cNvSpPr>
            <a:spLocks noGrp="1"/>
          </p:cNvSpPr>
          <p:nvPr>
            <p:ph type="sldNum" sz="quarter" idx="10"/>
          </p:nvPr>
        </p:nvSpPr>
        <p:spPr/>
        <p:txBody>
          <a:bodyPr/>
          <a:lstStyle/>
          <a:p>
            <a:fld id="{D6A415A1-9C3D-4BE9-9CF4-3E3B8D882686}" type="slidenum">
              <a:rPr lang="tr-TR" smtClean="0"/>
              <a:t>15</a:t>
            </a:fld>
            <a:endParaRPr lang="tr-TR"/>
          </a:p>
        </p:txBody>
      </p:sp>
    </p:spTree>
    <p:extLst>
      <p:ext uri="{BB962C8B-B14F-4D97-AF65-F5344CB8AC3E}">
        <p14:creationId xmlns:p14="http://schemas.microsoft.com/office/powerpoint/2010/main" val="2521407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Hz. Peygamber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a.s</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şefkatini çeşitli şekillerde izhar etmiştir. Bu izhar yolları arasında çocukları öpmek, kucaklamak, başlarını okşamak vb. vardır.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Sözkonusu</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çocuklar olunca adaletten taviz vermeme konusunda önemli uyarılarda bulunurdu.</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Şu örnek, Hz. Peygamber’in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a.s</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çocuklar arasında adaleti gözettiğine dair önemli bir ipucudur: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Aşağıdaki rivayet, çocuklar arasında âdil davranma ve iyi muamele etme noktasında önemli bir kuralı bizlere göstermektedir: Numan b. Beşir’in anlattığına göre, babası kendisine bir şeyler hibe edecekti. Fakat annesi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Amra</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bt</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Revaha</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Bu hibeye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Resûlullâh’ı</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şahit kılmazsan kabul etmiyorum, dedi. Numan devamla der ki: Babam, bana yaptığı hibeye şahit kılmak için beni de alarak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Resûlullâh’a</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götürdü.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Resûlullâh</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durumu öğrenince: Başka çocukların var mı? diye sordu. Evet, cevabını alınca 'diğer çocuklarına da aynı şekilde hibede bulundun mu?' diye sordu. Babam 'hayır' deyince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Resûlullâh</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a.s</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O halde beni şahit tutma, çünkü ben bir zulme şahit olamam, buyurdu.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Nu’mân</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b.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Beşîr’den</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aktarılan başka bir rivayetin devamı şöyledir: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Resûlullah</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"Allah’tan korkun, çocuklarınız arasında adaletli olun!" buyurdu. Babam da geri döndü ve bağışından vazgeçti.”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Bir kişi Peygamberimizin yanında oturuyordu. Bu sırada adamın erkek çocuğu çıkageldi. Adam, çocuğu öpüp, dizlerine oturttu. Daha sonra adamın kız çocuğu geldi. Adam onu da yanına oturttu. Peygamber Efendimiz derhal: "Niçin ikisini bir tutmadın?" diye adamı kınadı.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Bu konuda Hz. Peygamber’in ne kadar hassas olduğunu gösteren delillerden biri de şudur: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Allâh’a</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and</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olsun, biz çocuklarımızı öpmeyiz, diyen bedevîye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Allâh</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kalplerinizden merhameti söküp çıkardı ise ben ne yapabilirim?” diye cevap vermiştir.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Ebû</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Dâvud</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Büyû</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83.</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a:effectLst/>
                <a:latin typeface="Times New Roman" panose="02020603050405020304" pitchFamily="18" charset="0"/>
                <a:ea typeface="Calibri" panose="020F0502020204030204" pitchFamily="34" charset="0"/>
                <a:cs typeface="Times New Roman" panose="02020603050405020304" pitchFamily="18" charset="0"/>
              </a:rPr>
              <a:t>Müslim, Hibe, 13.</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Heysemî</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Zevâid</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c. VIII, s. 286-287.</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spc="-5" dirty="0">
                <a:effectLst/>
                <a:latin typeface="Times New Roman" panose="02020603050405020304" pitchFamily="18" charset="0"/>
                <a:ea typeface="Calibri" panose="020F0502020204030204" pitchFamily="34" charset="0"/>
                <a:cs typeface="Times New Roman" panose="02020603050405020304" pitchFamily="18" charset="0"/>
              </a:rPr>
              <a:t>Buhari, </a:t>
            </a:r>
            <a:r>
              <a:rPr lang="tr-TR" sz="900" spc="-5" dirty="0" err="1">
                <a:effectLst/>
                <a:latin typeface="Times New Roman" panose="02020603050405020304" pitchFamily="18" charset="0"/>
                <a:ea typeface="Calibri" panose="020F0502020204030204" pitchFamily="34" charset="0"/>
                <a:cs typeface="Times New Roman" panose="02020603050405020304" pitchFamily="18" charset="0"/>
              </a:rPr>
              <a:t>Edeb</a:t>
            </a:r>
            <a:r>
              <a:rPr lang="tr-TR" sz="900" spc="-5">
                <a:effectLst/>
                <a:latin typeface="Times New Roman" panose="02020603050405020304" pitchFamily="18" charset="0"/>
                <a:ea typeface="Calibri" panose="020F0502020204030204" pitchFamily="34" charset="0"/>
                <a:cs typeface="Times New Roman" panose="02020603050405020304" pitchFamily="18" charset="0"/>
              </a:rPr>
              <a:t> 18</a:t>
            </a:r>
            <a:r>
              <a:rPr lang="tr-TR" sz="1000">
                <a:effectLst/>
                <a:latin typeface="Calibri" panose="020F0502020204030204" pitchFamily="34" charset="0"/>
                <a:ea typeface="Calibri" panose="020F0502020204030204" pitchFamily="34" charset="0"/>
                <a:cs typeface="Times New Roman" panose="02020603050405020304" pitchFamily="18" charset="0"/>
              </a:rPr>
              <a:t>.</a:t>
            </a:r>
          </a:p>
          <a:p>
            <a:endParaRPr lang="tr-TR" dirty="0"/>
          </a:p>
        </p:txBody>
      </p:sp>
      <p:sp>
        <p:nvSpPr>
          <p:cNvPr id="4" name="Slayt Numarası Yer Tutucusu 3"/>
          <p:cNvSpPr>
            <a:spLocks noGrp="1"/>
          </p:cNvSpPr>
          <p:nvPr>
            <p:ph type="sldNum" sz="quarter" idx="10"/>
          </p:nvPr>
        </p:nvSpPr>
        <p:spPr/>
        <p:txBody>
          <a:bodyPr/>
          <a:lstStyle/>
          <a:p>
            <a:fld id="{D6A415A1-9C3D-4BE9-9CF4-3E3B8D882686}" type="slidenum">
              <a:rPr lang="tr-TR" smtClean="0"/>
              <a:t>16</a:t>
            </a:fld>
            <a:endParaRPr lang="tr-TR"/>
          </a:p>
        </p:txBody>
      </p:sp>
    </p:spTree>
    <p:extLst>
      <p:ext uri="{BB962C8B-B14F-4D97-AF65-F5344CB8AC3E}">
        <p14:creationId xmlns:p14="http://schemas.microsoft.com/office/powerpoint/2010/main" val="3601620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Aile konusunda bizler için zamanlar üstü bir rehber olan gerek ailesine gerekse Peygamber Efendimiz, ailesine ve toplumun tüm kesimlerine merhamet ve sevgi ile yaklaşmış, insanlık için rehber olmuştur. Hz.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Aişe'nin</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Resûlullah</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ailesi içinde insanların en yumuşağı ve en merhametlisiydi.” ifadesi bu durumu ortaya koymaktadır.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Resûl</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-i Ekrem, çocuklarının ve torunlarının azarlanmasını ve aşağılanmasını da hiçbir zaman istemez, sabır ve müsamaha gösterilerek onların eğitilmesini beklerdi. Bir defasında Hz. Peygamber'in kucağına torununu veren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Ümmü'l-Fadl</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Resûlullah'ın</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üstünü ıslattığını görünce çocuğun omzuna vurmuş, bunun üzerine Rahmet Peygamberi (sav), “Oğlumun canını acıttın, Allah hayrını versin!” diyerek onu ikaz etmişti.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Buhârî</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Edeb</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39.</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İbn</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Mâce</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Ta’bîru’r-rü’yâ</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10.</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fld id="{D6A415A1-9C3D-4BE9-9CF4-3E3B8D882686}" type="slidenum">
              <a:rPr lang="tr-TR" smtClean="0"/>
              <a:t>18</a:t>
            </a:fld>
            <a:endParaRPr lang="tr-TR"/>
          </a:p>
        </p:txBody>
      </p:sp>
    </p:spTree>
    <p:extLst>
      <p:ext uri="{BB962C8B-B14F-4D97-AF65-F5344CB8AC3E}">
        <p14:creationId xmlns:p14="http://schemas.microsoft.com/office/powerpoint/2010/main" val="4194332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mn-lt"/>
                <a:ea typeface="+mn-ea"/>
                <a:cs typeface="+mn-cs"/>
              </a:rPr>
              <a:t>Güzel sözün nasıl büyülü bir etkiye sahip olduğunu bir ayet-i kerimede görmek mümkündür. “Allah’ın nasıl bir misal getirdiğini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mn-lt"/>
                <a:ea typeface="+mn-ea"/>
                <a:cs typeface="+mn-cs"/>
              </a:rPr>
              <a:t>görmedin mi? Güzel sözü kökü sabit, dalları gökte olan güzel bir ağaca benzetti. O ağaç, Rabbinin izni ile her zaman meyvesini verir. Öğüt alsınlar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mn-lt"/>
                <a:ea typeface="+mn-ea"/>
                <a:cs typeface="+mn-cs"/>
              </a:rPr>
              <a:t>diye Allah insanlara böyle misaller getirmektedir.” (İbrahim, 14/24-25)</a:t>
            </a:r>
            <a:endParaRPr kumimoji="0" lang="tr-TR" sz="3600" b="0" i="0" u="none" strike="noStrike" kern="1200" cap="none" spc="0" normalizeH="0" baseline="0" noProof="0" dirty="0">
              <a:ln>
                <a:noFill/>
              </a:ln>
              <a:solidFill>
                <a:prstClr val="black"/>
              </a:solidFill>
              <a:effectLst/>
              <a:uLnTx/>
              <a:uFillTx/>
              <a:latin typeface="+mn-lt"/>
              <a:ea typeface="+mn-ea"/>
              <a:cs typeface="+mn-cs"/>
            </a:endParaRPr>
          </a:p>
          <a:p>
            <a:endParaRPr lang="tr-TR" dirty="0"/>
          </a:p>
        </p:txBody>
      </p:sp>
      <p:sp>
        <p:nvSpPr>
          <p:cNvPr id="4" name="Slayt Numarası Yer Tutucusu 3"/>
          <p:cNvSpPr>
            <a:spLocks noGrp="1"/>
          </p:cNvSpPr>
          <p:nvPr>
            <p:ph type="sldNum" sz="quarter" idx="10"/>
          </p:nvPr>
        </p:nvSpPr>
        <p:spPr/>
        <p:txBody>
          <a:bodyPr/>
          <a:lstStyle/>
          <a:p>
            <a:fld id="{D6A415A1-9C3D-4BE9-9CF4-3E3B8D882686}" type="slidenum">
              <a:rPr lang="tr-TR" smtClean="0"/>
              <a:t>19</a:t>
            </a:fld>
            <a:endParaRPr lang="tr-TR"/>
          </a:p>
        </p:txBody>
      </p:sp>
    </p:spTree>
    <p:extLst>
      <p:ext uri="{BB962C8B-B14F-4D97-AF65-F5344CB8AC3E}">
        <p14:creationId xmlns:p14="http://schemas.microsoft.com/office/powerpoint/2010/main" val="1882783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Sıla-i rahim kelimesi, aile bağını Allah'ın rahmet ipine bağlayarak bize yüksek bir hakikati ilham ediyor..."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fld id="{D6A415A1-9C3D-4BE9-9CF4-3E3B8D882686}" type="slidenum">
              <a:rPr lang="tr-TR" smtClean="0"/>
              <a:t>22</a:t>
            </a:fld>
            <a:endParaRPr lang="tr-TR"/>
          </a:p>
        </p:txBody>
      </p:sp>
    </p:spTree>
    <p:extLst>
      <p:ext uri="{BB962C8B-B14F-4D97-AF65-F5344CB8AC3E}">
        <p14:creationId xmlns:p14="http://schemas.microsoft.com/office/powerpoint/2010/main" val="2338711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Kendisine kötülük yapmak istemesine rağmen kardeşine el kaldırmayan, babasının öğüdüne kulak veren, aile bağlarını önemseyen Hâbil, Allah'ın rızasını kazanır, onun duası, adağı bir anda makbul olur Allah katında. Hani kardeşleri Yusuf'a, “Demek Allah seni bize tercih etmiş. Çünkü biz hata ettik.”  demişlerdir ya!</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"Bütün peygamberler aileleriyle bütünleşmiştir.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İbrâhim</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Peygamber'in herkesten önce babası Azer'i tevhide davet etmesi... Yusuf Peygamber'in yaptıkları her şeye rağmen kardeşlerini affetmesi,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Yakub</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Peygamber'in çocukları Yusuf ve Bünyamin için çırpınışı ve döktüğü gözyaşları... Nuh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Aleyhisselâm'ın</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oğlu için yalvarıp yakarması, hep aile bağlarının izah edilemeyen gizli gücünün ifadesi değil midir?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fld id="{D6A415A1-9C3D-4BE9-9CF4-3E3B8D882686}" type="slidenum">
              <a:rPr lang="tr-TR" smtClean="0"/>
              <a:t>23</a:t>
            </a:fld>
            <a:endParaRPr lang="tr-TR"/>
          </a:p>
        </p:txBody>
      </p:sp>
    </p:spTree>
    <p:extLst>
      <p:ext uri="{BB962C8B-B14F-4D97-AF65-F5344CB8AC3E}">
        <p14:creationId xmlns:p14="http://schemas.microsoft.com/office/powerpoint/2010/main" val="1632463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Aile!..</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 Allah'ın en büyük nimetlerinden biridir. </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Aile, sevginin, neşenin, hüznün, </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sırların paylaşıldığı yerdir.</a:t>
            </a:r>
          </a:p>
          <a:p>
            <a:endParaRPr lang="tr-TR" dirty="0"/>
          </a:p>
        </p:txBody>
      </p:sp>
      <p:sp>
        <p:nvSpPr>
          <p:cNvPr id="4" name="Slayt Numarası Yer Tutucusu 3"/>
          <p:cNvSpPr>
            <a:spLocks noGrp="1"/>
          </p:cNvSpPr>
          <p:nvPr>
            <p:ph type="sldNum" sz="quarter" idx="10"/>
          </p:nvPr>
        </p:nvSpPr>
        <p:spPr/>
        <p:txBody>
          <a:bodyPr/>
          <a:lstStyle/>
          <a:p>
            <a:fld id="{D6A415A1-9C3D-4BE9-9CF4-3E3B8D882686}" type="slidenum">
              <a:rPr lang="tr-TR" smtClean="0"/>
              <a:t>2</a:t>
            </a:fld>
            <a:endParaRPr lang="tr-TR"/>
          </a:p>
        </p:txBody>
      </p:sp>
    </p:spTree>
    <p:extLst>
      <p:ext uri="{BB962C8B-B14F-4D97-AF65-F5344CB8AC3E}">
        <p14:creationId xmlns:p14="http://schemas.microsoft.com/office/powerpoint/2010/main" val="3601142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Kur'an-ı Kerîm’de, “İçinizden, kendileriyle huzura kavuşacağınız eşler yaratıp; aranızda muhabbet ve rahmet var etmesi, O'nun varlığının belgelerindendir...”  buyrulmaktadır.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İslâm </a:t>
            </a: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dini, </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ailenin varlığını tehdit eden tüm gayri meşru </a:t>
            </a: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beraberlikleri yasaklamış, </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mutlu bireylerden oluşan huzurlu bir toplum için, “Aranızdan bekâr olanları evlendirin...”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âyeti</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ile aile yuvaları kurmayı </a:t>
            </a: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öğütlemiştir.</a:t>
            </a:r>
            <a:endParaRPr lang="tr-TR" sz="1200" baseline="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Aile olmak, bir bütünü tamamlamak demektir. Kur'an'ın ifadesiyle eşlerin birbirlerine örtü olmaları demektir. Eş olmak, kişinin kendi eksikliğini kabul edip eşiyle tamamlanması, kemale doğru adım atması, eşinin onu bir örtü gibi sarıp sarmalamasıdır.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Rûm</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Sûresi</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30/21.</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Nûr</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24/32.</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Buhârî</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Nikâh, 3.</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fld id="{D6A415A1-9C3D-4BE9-9CF4-3E3B8D882686}" type="slidenum">
              <a:rPr lang="tr-TR" smtClean="0"/>
              <a:t>3</a:t>
            </a:fld>
            <a:endParaRPr lang="tr-TR"/>
          </a:p>
        </p:txBody>
      </p:sp>
    </p:spTree>
    <p:extLst>
      <p:ext uri="{BB962C8B-B14F-4D97-AF65-F5344CB8AC3E}">
        <p14:creationId xmlns:p14="http://schemas.microsoft.com/office/powerpoint/2010/main" val="808953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tr-TR" sz="3200" b="1" i="1" u="none" strike="noStrike" kern="1200" cap="none" spc="0" normalizeH="0" baseline="0" noProof="0" dirty="0" err="1" smtClean="0">
                <a:ln>
                  <a:noFill/>
                </a:ln>
                <a:solidFill>
                  <a:prstClr val="black"/>
                </a:solidFill>
                <a:effectLst/>
                <a:uLnTx/>
                <a:uFillTx/>
                <a:latin typeface="+mn-lt"/>
                <a:ea typeface="Calibri" panose="020F0502020204030204" pitchFamily="34" charset="0"/>
                <a:cs typeface="Times New Roman" panose="02020603050405020304" pitchFamily="18" charset="0"/>
              </a:rPr>
              <a:t>Arapça'da</a:t>
            </a:r>
            <a:r>
              <a:rPr kumimoji="0" lang="tr-TR" sz="3200" b="1" i="1" u="none" strike="noStrike" kern="1200" cap="none" spc="0" normalizeH="0" baseline="0" noProof="0" dirty="0" smtClean="0">
                <a:ln>
                  <a:noFill/>
                </a:ln>
                <a:solidFill>
                  <a:prstClr val="black"/>
                </a:solidFill>
                <a:effectLst/>
                <a:uLnTx/>
                <a:uFillTx/>
                <a:latin typeface="+mn-lt"/>
                <a:ea typeface="Calibri" panose="020F0502020204030204" pitchFamily="34" charset="0"/>
                <a:cs typeface="Times New Roman" panose="02020603050405020304" pitchFamily="18" charset="0"/>
              </a:rPr>
              <a:t> zırh anlamına gelen "</a:t>
            </a:r>
            <a:r>
              <a:rPr kumimoji="0" lang="tr-TR" sz="3200" b="1" i="1" u="none" strike="noStrike" kern="1200" cap="none" spc="0" normalizeH="0" baseline="0" noProof="0" dirty="0" err="1" smtClean="0">
                <a:ln>
                  <a:noFill/>
                </a:ln>
                <a:solidFill>
                  <a:prstClr val="black"/>
                </a:solidFill>
                <a:effectLst/>
                <a:uLnTx/>
                <a:uFillTx/>
                <a:latin typeface="+mn-lt"/>
                <a:ea typeface="Calibri" panose="020F0502020204030204" pitchFamily="34" charset="0"/>
                <a:cs typeface="Times New Roman" panose="02020603050405020304" pitchFamily="18" charset="0"/>
              </a:rPr>
              <a:t>üsre</a:t>
            </a:r>
            <a:r>
              <a:rPr kumimoji="0" lang="tr-TR" sz="3200" b="1" i="1" u="none" strike="noStrike" kern="1200" cap="none" spc="0" normalizeH="0" baseline="0" noProof="0" dirty="0" smtClean="0">
                <a:ln>
                  <a:noFill/>
                </a:ln>
                <a:solidFill>
                  <a:prstClr val="black"/>
                </a:solidFill>
                <a:effectLst/>
                <a:uLnTx/>
                <a:uFillTx/>
                <a:latin typeface="+mn-lt"/>
                <a:ea typeface="Calibri" panose="020F0502020204030204" pitchFamily="34" charset="0"/>
                <a:cs typeface="Times New Roman" panose="02020603050405020304" pitchFamily="18" charset="0"/>
              </a:rPr>
              <a:t>" ifadesi aileyi ifade etmek için kullanılan bir kelimedir. </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tr-TR" sz="3200" b="1" i="1" u="none" strike="noStrike" kern="1200" cap="none" spc="0" normalizeH="0" baseline="0" noProof="0" dirty="0" smtClean="0">
                <a:ln>
                  <a:noFill/>
                </a:ln>
                <a:solidFill>
                  <a:prstClr val="black"/>
                </a:solidFill>
                <a:effectLst/>
                <a:uLnTx/>
                <a:uFillTx/>
                <a:latin typeface="+mn-lt"/>
                <a:ea typeface="Calibri" panose="020F0502020204030204" pitchFamily="34" charset="0"/>
                <a:cs typeface="Times New Roman" panose="02020603050405020304" pitchFamily="18" charset="0"/>
              </a:rPr>
              <a:t>Peki… Neden aileyi anlatmak için bu anlamda bir kelime kullanılır?</a:t>
            </a: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tr-TR" sz="3200" b="1" i="1"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lang="tr-TR" sz="3200" dirty="0">
                <a:effectLst/>
                <a:latin typeface="Times New Roman" panose="02020603050405020304" pitchFamily="18" charset="0"/>
                <a:ea typeface="Calibri" panose="020F0502020204030204" pitchFamily="34" charset="0"/>
                <a:cs typeface="Times New Roman" panose="02020603050405020304" pitchFamily="18" charset="0"/>
              </a:rPr>
              <a:t>Arapça bir sözcük olan “</a:t>
            </a:r>
            <a:r>
              <a:rPr lang="tr-TR" sz="3200" dirty="0" err="1">
                <a:effectLst/>
                <a:latin typeface="Times New Roman" panose="02020603050405020304" pitchFamily="18" charset="0"/>
                <a:ea typeface="Calibri" panose="020F0502020204030204" pitchFamily="34" charset="0"/>
                <a:cs typeface="Times New Roman" panose="02020603050405020304" pitchFamily="18" charset="0"/>
              </a:rPr>
              <a:t>üsre</a:t>
            </a:r>
            <a:r>
              <a:rPr lang="tr-TR" sz="3200" dirty="0">
                <a:effectLst/>
                <a:latin typeface="Times New Roman" panose="02020603050405020304" pitchFamily="18" charset="0"/>
                <a:ea typeface="Calibri" panose="020F0502020204030204" pitchFamily="34" charset="0"/>
                <a:cs typeface="Times New Roman" panose="02020603050405020304" pitchFamily="18" charset="0"/>
              </a:rPr>
              <a:t>” kelimesi de aile demektir... </a:t>
            </a:r>
            <a:r>
              <a:rPr lang="tr-TR" sz="3200" dirty="0" err="1">
                <a:effectLst/>
                <a:latin typeface="Times New Roman" panose="02020603050405020304" pitchFamily="18" charset="0"/>
                <a:ea typeface="Calibri" panose="020F0502020204030204" pitchFamily="34" charset="0"/>
                <a:cs typeface="Times New Roman" panose="02020603050405020304" pitchFamily="18" charset="0"/>
              </a:rPr>
              <a:t>Üsre</a:t>
            </a:r>
            <a:r>
              <a:rPr lang="tr-TR" sz="3200" dirty="0">
                <a:effectLst/>
                <a:latin typeface="Times New Roman" panose="02020603050405020304" pitchFamily="18" charset="0"/>
                <a:ea typeface="Calibri" panose="020F0502020204030204" pitchFamily="34" charset="0"/>
                <a:cs typeface="Times New Roman" panose="02020603050405020304" pitchFamily="18" charset="0"/>
              </a:rPr>
              <a:t>, aslında köken olarak “zırh” demektir...</a:t>
            </a:r>
            <a:endParaRPr lang="tr-TR"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Aile, tıpkı korunaklı bir zırh gibi insanı maddî ve </a:t>
            </a:r>
            <a:r>
              <a:rPr kumimoji="0" lang="tr-TR" sz="32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Times New Roman" panose="02020603050405020304" pitchFamily="18" charset="0"/>
              </a:rPr>
              <a:t>mânevî</a:t>
            </a:r>
            <a:r>
              <a:rPr kumimoji="0" lang="tr-TR" sz="32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 bakımdan dış dünyadan gelecek olumsuzluklara karşı korur. Bundan dolayı bu ismi almış olsa gerek!</a:t>
            </a: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"Aile" sözcüğü de insana her an muhtaç olduğunu hatırlatan bir kelimedir... “Rabbin seni ihtiyaç içinde bulup da zengin etmedi mi?”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âyetinin</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anlamlarından biri de aile sıcaklığına, aile içindeki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korunmuşluğa</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işaret eder. Zenginliğin aile içinde saklı olduğunu anlatır.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Buhârî</a:t>
            </a:r>
            <a:r>
              <a:rPr lang="tr-TR"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Nikâh, 3</a:t>
            </a:r>
            <a:r>
              <a:rPr lang="tr-TR" sz="1000" dirty="0">
                <a:effectLst/>
                <a:latin typeface="Calibri" panose="020F0502020204030204" pitchFamily="34" charset="0"/>
                <a:ea typeface="Calibri" panose="020F0502020204030204" pitchFamily="34" charset="0"/>
                <a:cs typeface="Times New Roman" panose="02020603050405020304" pitchFamily="18" charset="0"/>
              </a:rPr>
              <a:t>.</a:t>
            </a:r>
          </a:p>
          <a:p>
            <a:endParaRPr lang="tr-TR" dirty="0"/>
          </a:p>
        </p:txBody>
      </p:sp>
      <p:sp>
        <p:nvSpPr>
          <p:cNvPr id="4" name="Slayt Numarası Yer Tutucusu 3"/>
          <p:cNvSpPr>
            <a:spLocks noGrp="1"/>
          </p:cNvSpPr>
          <p:nvPr>
            <p:ph type="sldNum" sz="quarter" idx="10"/>
          </p:nvPr>
        </p:nvSpPr>
        <p:spPr/>
        <p:txBody>
          <a:bodyPr/>
          <a:lstStyle/>
          <a:p>
            <a:fld id="{D6A415A1-9C3D-4BE9-9CF4-3E3B8D882686}" type="slidenum">
              <a:rPr lang="tr-TR" smtClean="0"/>
              <a:t>4</a:t>
            </a:fld>
            <a:endParaRPr lang="tr-TR"/>
          </a:p>
        </p:txBody>
      </p:sp>
    </p:spTree>
    <p:extLst>
      <p:ext uri="{BB962C8B-B14F-4D97-AF65-F5344CB8AC3E}">
        <p14:creationId xmlns:p14="http://schemas.microsoft.com/office/powerpoint/2010/main" val="1545102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Allah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Resûlü</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aileyi hem bir bereket kaynağı hem de büyük bir zenginlik olarak değerlendirmektedir. Efendimiz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a.s</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yeni evlenen bir insanı tebrik ederken , “Allah mübarek etsin, sana bereketler ihsan etsin, eşini de seni de hayır ve iyiliklerde ortak etsin.” diye dua ederdi.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Gerçekten aile, inanan bir insan için bereketin hiç kapanmadığı bir kapıdır. Bu kapıdan dualarla girmek, sevgi, şefkat ve merhamet duygularıyla yuvayı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mâmur</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etmek gerekir.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Ebû</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Dâvûd</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Nikâh, 35-36.</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fld id="{D6A415A1-9C3D-4BE9-9CF4-3E3B8D882686}" type="slidenum">
              <a:rPr lang="tr-TR" smtClean="0"/>
              <a:t>5</a:t>
            </a:fld>
            <a:endParaRPr lang="tr-TR"/>
          </a:p>
        </p:txBody>
      </p:sp>
    </p:spTree>
    <p:extLst>
      <p:ext uri="{BB962C8B-B14F-4D97-AF65-F5344CB8AC3E}">
        <p14:creationId xmlns:p14="http://schemas.microsoft.com/office/powerpoint/2010/main" val="290064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Aile hayatıyla bize örnek olan Efendimiz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s.a.s</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saygı, şefkat ve merhametin hâkim olduğu bir aile ortamı oluşmasına önem verirdi.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Hz. Peygamber'in aile bağları, sevgi, saygı ve anlayış esası üzerine kurulmuştu. Eşlerine karşı büyük bir sevgi ve yakınlık gösteren Peygamberimiz, zaman zaman onlarla şakalaşır, onların hoşuna gidecek hitap tarzlarıyla kendilerine hitap eder ve sevgisini gösterirdi.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Hz. Peygamber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s.a.s</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)'in, bir yere gitmek istediğinde hanımından izin alması, ona verdiği değeri göstermesi açısından dikkat çekici değil mi?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a:effectLst/>
                <a:latin typeface="Times New Roman" panose="02020603050405020304" pitchFamily="18" charset="0"/>
                <a:ea typeface="Calibri" panose="020F0502020204030204" pitchFamily="34" charset="0"/>
                <a:cs typeface="Times New Roman" panose="02020603050405020304" pitchFamily="18" charset="0"/>
              </a:rPr>
              <a:t>Müslim, Talâk, 23.</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fld id="{D6A415A1-9C3D-4BE9-9CF4-3E3B8D882686}" type="slidenum">
              <a:rPr lang="tr-TR" smtClean="0"/>
              <a:t>6</a:t>
            </a:fld>
            <a:endParaRPr lang="tr-TR"/>
          </a:p>
        </p:txBody>
      </p:sp>
    </p:spTree>
    <p:extLst>
      <p:ext uri="{BB962C8B-B14F-4D97-AF65-F5344CB8AC3E}">
        <p14:creationId xmlns:p14="http://schemas.microsoft.com/office/powerpoint/2010/main" val="343285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07000"/>
              </a:lnSpc>
              <a:spcAft>
                <a:spcPts val="800"/>
              </a:spcAft>
            </a:pP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Hudeybiye</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Antlaşması'nın ardından </a:t>
            </a: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umre yapmadan dönüş yapılacağını belirtmek isteyen </a:t>
            </a:r>
            <a:r>
              <a:rPr lang="tr-TR" sz="1200" dirty="0" err="1" smtClean="0">
                <a:effectLst/>
                <a:latin typeface="Times New Roman" panose="02020603050405020304" pitchFamily="18" charset="0"/>
                <a:ea typeface="Calibri" panose="020F0502020204030204" pitchFamily="34" charset="0"/>
                <a:cs typeface="Times New Roman" panose="02020603050405020304" pitchFamily="18" charset="0"/>
              </a:rPr>
              <a:t>Resûlullah</a:t>
            </a: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tr-TR" sz="1200" dirty="0" err="1" smtClean="0">
                <a:effectLst/>
                <a:latin typeface="Times New Roman" panose="02020603050405020304" pitchFamily="18" charset="0"/>
                <a:ea typeface="Calibri" panose="020F0502020204030204" pitchFamily="34" charset="0"/>
                <a:cs typeface="Times New Roman" panose="02020603050405020304" pitchFamily="18" charset="0"/>
              </a:rPr>
              <a:t>s.a.s</a:t>
            </a: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ashâbına</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dönerek, “Haydi kalkın! Kurbanlarınızı kesip tıraş olun!” diye emir verdi. Fakat üç kere tekrar etmesine rağmen kimse yerinden kımıldamıyordu. Ortalıkta bir sessizlik hâkimdi. Bu alışılmış bir durum da değildi. Anlaşılan öne sürülen şartlar onlara çok ağır gelmiş ve ihrama girip umreye niyetlenmişken gerisin geriye dönmeyi hazmedememişlerdi. Sevgili Peygamberimiz bu duruma çok üzüldü ve zevcesi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Ümmü</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Seleme"nin</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çadırına giderek olanları ona anlattı.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Ümmü</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Seleme, Allah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Resûlü"ne</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şu fikri verdi: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Yâ</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Resûlallah</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Sen bunu çok arzuluyorsan çık ve hiçbirine bir şey söylemeden kurbanını kes, tıraş ol.”</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Eşinin tavsiyesini uygulayarak gerginliği sona erdirmeye karar veren Hz. Peygamber, daha sonra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ashâbının</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huzuruna çıktı ve hiçbir şey demeden kurbanını kesti. Sonra tıraş oldu. onu gören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ashâb</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da çok geçmeden kurbanlarını kesip tıraş oldular ve ihramdan çıktılar.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Bu tablodan hoşnut olan Efendimiz ise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ashâbı</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için, “Allah’ım! Saçını tıraş edenleri bağışla!” diye mağfiret diledi.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Buhârî</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Şurût</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15.</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Beyhakî</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es-</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Sünenü’l</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kübrâ</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V, 353.</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ayt Numarası Yer Tutucusu 3"/>
          <p:cNvSpPr>
            <a:spLocks noGrp="1"/>
          </p:cNvSpPr>
          <p:nvPr>
            <p:ph type="sldNum" sz="quarter" idx="10"/>
          </p:nvPr>
        </p:nvSpPr>
        <p:spPr/>
        <p:txBody>
          <a:bodyPr/>
          <a:lstStyle/>
          <a:p>
            <a:fld id="{D6A415A1-9C3D-4BE9-9CF4-3E3B8D882686}" type="slidenum">
              <a:rPr lang="tr-TR" smtClean="0"/>
              <a:t>7</a:t>
            </a:fld>
            <a:endParaRPr lang="tr-TR"/>
          </a:p>
        </p:txBody>
      </p:sp>
    </p:spTree>
    <p:extLst>
      <p:ext uri="{BB962C8B-B14F-4D97-AF65-F5344CB8AC3E}">
        <p14:creationId xmlns:p14="http://schemas.microsoft.com/office/powerpoint/2010/main" val="3952467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07000"/>
              </a:lnSpc>
              <a:spcAft>
                <a:spcPts val="800"/>
              </a:spcAft>
            </a:pP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Hudeybiye</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Antlaşması'nın ardından </a:t>
            </a: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umre yapmadan dönüş yapılacağını belirtmek isteyen </a:t>
            </a:r>
            <a:r>
              <a:rPr lang="tr-TR" sz="1200" dirty="0" err="1" smtClean="0">
                <a:effectLst/>
                <a:latin typeface="Times New Roman" panose="02020603050405020304" pitchFamily="18" charset="0"/>
                <a:ea typeface="Calibri" panose="020F0502020204030204" pitchFamily="34" charset="0"/>
                <a:cs typeface="Times New Roman" panose="02020603050405020304" pitchFamily="18" charset="0"/>
              </a:rPr>
              <a:t>Resûlullah</a:t>
            </a: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tr-TR" sz="1200" dirty="0" err="1" smtClean="0">
                <a:effectLst/>
                <a:latin typeface="Times New Roman" panose="02020603050405020304" pitchFamily="18" charset="0"/>
                <a:ea typeface="Calibri" panose="020F0502020204030204" pitchFamily="34" charset="0"/>
                <a:cs typeface="Times New Roman" panose="02020603050405020304" pitchFamily="18" charset="0"/>
              </a:rPr>
              <a:t>s.a.s</a:t>
            </a: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ashâbına</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dönerek, “Haydi kalkın! Kurbanlarınızı kesip tıraş olun!” diye emir verdi. Fakat üç kere tekrar etmesine rağmen kimse yerinden kımıldamıyordu. Ortalıkta bir sessizlik hâkimdi. Bu alışılmış bir durum da değildi. Anlaşılan öne sürülen şartlar onlara çok ağır gelmiş ve ihrama girip umreye niyetlenmişken gerisin geriye dönmeyi hazmedememişlerdi. Sevgili Peygamberimiz bu duruma çok üzüldü ve zevcesi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Ümmü</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Seleme"nin</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çadırına giderek olanları ona anlattı.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Ümmü</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Seleme, Allah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Resûlü"ne</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şu fikri verdi: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Yâ</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Resûlallah</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Sen bunu çok arzuluyorsan çık ve hiçbirine bir şey söylemeden kurbanını kes, tıraş ol.”</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Eşinin tavsiyesini uygulayarak gerginliği sona erdirmeye karar veren Hz. Peygamber, daha sonra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ashâbının</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huzuruna çıktı ve hiçbir şey demeden kurbanını kesti. Sonra tıraş oldu. onu gören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ashâb</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da çok geçmeden kurbanlarını kesip tıraş oldular ve ihramdan çıktılar.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Bu tablodan hoşnut olan Efendimiz ise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ashâbı</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için, “Allah’ım! Saçını tıraş edenleri bağışla!” diye mağfiret diledi.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Buhârî</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Şurût</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15.</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Beyhakî</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es-</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Sünenü’l</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kübrâ</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V, 353.</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ayt Numarası Yer Tutucusu 3"/>
          <p:cNvSpPr>
            <a:spLocks noGrp="1"/>
          </p:cNvSpPr>
          <p:nvPr>
            <p:ph type="sldNum" sz="quarter" idx="10"/>
          </p:nvPr>
        </p:nvSpPr>
        <p:spPr/>
        <p:txBody>
          <a:bodyPr/>
          <a:lstStyle/>
          <a:p>
            <a:fld id="{D6A415A1-9C3D-4BE9-9CF4-3E3B8D882686}" type="slidenum">
              <a:rPr lang="tr-TR" smtClean="0"/>
              <a:t>8</a:t>
            </a:fld>
            <a:endParaRPr lang="tr-TR"/>
          </a:p>
        </p:txBody>
      </p:sp>
    </p:spTree>
    <p:extLst>
      <p:ext uri="{BB962C8B-B14F-4D97-AF65-F5344CB8AC3E}">
        <p14:creationId xmlns:p14="http://schemas.microsoft.com/office/powerpoint/2010/main" val="204943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Hz.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Âişe</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bir defasında da kıymetli eşi hakkında şunları söylemişti: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“O, normal bir insandı. Elbisesini diker, koyununu sağardı.”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Buhârî</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el-</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Edebü’l</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a:t>
            </a:r>
            <a:r>
              <a:rPr lang="tr-TR" sz="900" dirty="0" err="1">
                <a:effectLst/>
                <a:latin typeface="Times New Roman" panose="02020603050405020304" pitchFamily="18" charset="0"/>
                <a:ea typeface="Calibri" panose="020F0502020204030204" pitchFamily="34" charset="0"/>
                <a:cs typeface="Times New Roman" panose="02020603050405020304" pitchFamily="18" charset="0"/>
              </a:rPr>
              <a:t>müfred</a:t>
            </a:r>
            <a:r>
              <a:rPr lang="tr-TR" sz="900" dirty="0">
                <a:effectLst/>
                <a:latin typeface="Times New Roman" panose="02020603050405020304" pitchFamily="18" charset="0"/>
                <a:ea typeface="Calibri" panose="020F0502020204030204" pitchFamily="34" charset="0"/>
                <a:cs typeface="Times New Roman" panose="02020603050405020304" pitchFamily="18" charset="0"/>
              </a:rPr>
              <a:t>, 190.</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ayt Numarası Yer Tutucusu 3"/>
          <p:cNvSpPr>
            <a:spLocks noGrp="1"/>
          </p:cNvSpPr>
          <p:nvPr>
            <p:ph type="sldNum" sz="quarter" idx="10"/>
          </p:nvPr>
        </p:nvSpPr>
        <p:spPr/>
        <p:txBody>
          <a:bodyPr/>
          <a:lstStyle/>
          <a:p>
            <a:fld id="{D6A415A1-9C3D-4BE9-9CF4-3E3B8D882686}" type="slidenum">
              <a:rPr lang="tr-TR" smtClean="0"/>
              <a:t>9</a:t>
            </a:fld>
            <a:endParaRPr lang="tr-TR"/>
          </a:p>
        </p:txBody>
      </p:sp>
    </p:spTree>
    <p:extLst>
      <p:ext uri="{BB962C8B-B14F-4D97-AF65-F5344CB8AC3E}">
        <p14:creationId xmlns:p14="http://schemas.microsoft.com/office/powerpoint/2010/main" val="153829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svg"/><Relationship Id="rId4" Type="http://schemas.openxmlformats.org/officeDocument/2006/relationships/image" Target="../media/image10.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4.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svg"/><Relationship Id="rId10"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1.png"/><Relationship Id="rId4" Type="http://schemas.openxmlformats.org/officeDocument/2006/relationships/image" Target="../media/image12.sv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4.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svg"/><Relationship Id="rId10"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svg"/><Relationship Id="rId10"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4.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svg"/><Relationship Id="rId10" Type="http://schemas.openxmlformats.org/officeDocument/2006/relationships/image" Target="../media/image24.png"/><Relationship Id="rId4" Type="http://schemas.openxmlformats.org/officeDocument/2006/relationships/image" Target="../media/image10.pn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4.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svg"/><Relationship Id="rId10"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1.png"/><Relationship Id="rId4" Type="http://schemas.openxmlformats.org/officeDocument/2006/relationships/image" Target="../media/image12.sv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4.svg"/><Relationship Id="rId12"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2.sv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14.svg"/><Relationship Id="rId12"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2.sv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4.svg"/><Relationship Id="rId12"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2.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0.jpe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2.svg"/><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1.png"/><Relationship Id="rId4" Type="http://schemas.openxmlformats.org/officeDocument/2006/relationships/image" Target="../media/image12.svg"/><Relationship Id="rId9" Type="http://schemas.openxmlformats.org/officeDocument/2006/relationships/image" Target="../media/image32.jpe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4.svg"/><Relationship Id="rId12"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2.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6.sv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4.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svg"/><Relationship Id="rId10" Type="http://schemas.openxmlformats.org/officeDocument/2006/relationships/image" Target="../media/image34.png"/><Relationship Id="rId4" Type="http://schemas.openxmlformats.org/officeDocument/2006/relationships/image" Target="../media/image10.pn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5.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2.svg"/><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7.jpe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2.svg"/><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2.svg"/><Relationship Id="rId9" Type="http://schemas.openxmlformats.org/officeDocument/2006/relationships/image" Target="../media/image38.jpe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1.png"/><Relationship Id="rId4" Type="http://schemas.openxmlformats.org/officeDocument/2006/relationships/image" Target="../media/image12.sv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2.svg"/><Relationship Id="rId9"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9.png"/><Relationship Id="rId7" Type="http://schemas.openxmlformats.org/officeDocument/2006/relationships/image" Target="../media/image14.sv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2.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4.sv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2.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4.svg"/><Relationship Id="rId12"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2.sv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svg"/><Relationship Id="rId4" Type="http://schemas.openxmlformats.org/officeDocument/2006/relationships/image" Target="../media/image10.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svg"/><Relationship Id="rId4" Type="http://schemas.openxmlformats.org/officeDocument/2006/relationships/image" Target="../media/image10.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svg"/><Relationship Id="rId4" Type="http://schemas.openxmlformats.org/officeDocument/2006/relationships/image" Target="../media/image10.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4.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svg"/><Relationship Id="rId4" Type="http://schemas.openxmlformats.org/officeDocument/2006/relationships/image" Target="../media/image10.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 14"/>
          <p:cNvGrpSpPr/>
          <p:nvPr/>
        </p:nvGrpSpPr>
        <p:grpSpPr>
          <a:xfrm>
            <a:off x="0" y="0"/>
            <a:ext cx="18288000" cy="13604883"/>
            <a:chOff x="0" y="0"/>
            <a:chExt cx="18288000" cy="13604883"/>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6992" b="-40785"/>
              </a:stretch>
            </a:blipFill>
          </p:spPr>
        </p:sp>
        <p:sp>
          <p:nvSpPr>
            <p:cNvPr id="17"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54000"/>
              </a:blip>
              <a:stretch>
                <a:fillRect l="-373" t="-19402" r="-373"/>
              </a:stretch>
            </a:blipFill>
          </p:spPr>
        </p:sp>
        <p:sp>
          <p:nvSpPr>
            <p:cNvPr id="18" name="Freeform 5"/>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21999"/>
              </a:blip>
              <a:stretch>
                <a:fillRect l="-305" t="-640" r="-305"/>
              </a:stretch>
            </a:blipFill>
          </p:spPr>
        </p:sp>
        <p:grpSp>
          <p:nvGrpSpPr>
            <p:cNvPr id="19" name="Group 6"/>
            <p:cNvGrpSpPr/>
            <p:nvPr/>
          </p:nvGrpSpPr>
          <p:grpSpPr>
            <a:xfrm>
              <a:off x="4291730" y="3901832"/>
              <a:ext cx="9721364" cy="8794644"/>
              <a:chOff x="0" y="0"/>
              <a:chExt cx="12961819" cy="11726192"/>
            </a:xfrm>
          </p:grpSpPr>
          <p:sp>
            <p:nvSpPr>
              <p:cNvPr id="22" name="Freeform 7"/>
              <p:cNvSpPr/>
              <p:nvPr/>
            </p:nvSpPr>
            <p:spPr>
              <a:xfrm>
                <a:off x="1578265" y="0"/>
                <a:ext cx="11383554" cy="11393123"/>
              </a:xfrm>
              <a:custGeom>
                <a:avLst/>
                <a:gdLst/>
                <a:ahLst/>
                <a:cxnLst/>
                <a:rect l="l" t="t" r="r" b="b"/>
                <a:pathLst>
                  <a:path w="11383554" h="11393123">
                    <a:moveTo>
                      <a:pt x="0" y="0"/>
                    </a:moveTo>
                    <a:lnTo>
                      <a:pt x="11383554" y="0"/>
                    </a:lnTo>
                    <a:lnTo>
                      <a:pt x="11383554" y="11393123"/>
                    </a:lnTo>
                    <a:lnTo>
                      <a:pt x="0" y="11393123"/>
                    </a:lnTo>
                    <a:lnTo>
                      <a:pt x="0" y="0"/>
                    </a:lnTo>
                    <a:close/>
                  </a:path>
                </a:pathLst>
              </a:custGeom>
              <a:blipFill>
                <a:blip r:embed="rId6">
                  <a:alphaModFix amt="36959"/>
                </a:blip>
                <a:stretch>
                  <a:fillRect l="-2028" r="-2028"/>
                </a:stretch>
              </a:blipFill>
            </p:spPr>
          </p:sp>
          <p:sp>
            <p:nvSpPr>
              <p:cNvPr id="23" name="Freeform 8"/>
              <p:cNvSpPr/>
              <p:nvPr/>
            </p:nvSpPr>
            <p:spPr>
              <a:xfrm rot="5151082">
                <a:off x="660336" y="695163"/>
                <a:ext cx="10348176" cy="10948910"/>
              </a:xfrm>
              <a:custGeom>
                <a:avLst/>
                <a:gdLst/>
                <a:ahLst/>
                <a:cxnLst/>
                <a:rect l="l" t="t" r="r" b="b"/>
                <a:pathLst>
                  <a:path w="10348176" h="10948910">
                    <a:moveTo>
                      <a:pt x="0" y="0"/>
                    </a:moveTo>
                    <a:lnTo>
                      <a:pt x="10348176" y="0"/>
                    </a:lnTo>
                    <a:lnTo>
                      <a:pt x="10348176" y="10948910"/>
                    </a:lnTo>
                    <a:lnTo>
                      <a:pt x="0" y="10948910"/>
                    </a:lnTo>
                    <a:lnTo>
                      <a:pt x="0" y="0"/>
                    </a:lnTo>
                    <a:close/>
                  </a:path>
                </a:pathLst>
              </a:custGeom>
              <a:blipFill>
                <a:blip r:embed="rId7">
                  <a:alphaModFix amt="21280"/>
                </a:blip>
                <a:stretch>
                  <a:fillRect t="-2191" b="-2191"/>
                </a:stretch>
              </a:blipFill>
            </p:spPr>
          </p:sp>
        </p:grpSp>
        <p:sp>
          <p:nvSpPr>
            <p:cNvPr id="20" name="Freeform 9"/>
            <p:cNvSpPr/>
            <p:nvPr/>
          </p:nvSpPr>
          <p:spPr>
            <a:xfrm>
              <a:off x="4925300" y="4536754"/>
              <a:ext cx="6598258" cy="6598258"/>
            </a:xfrm>
            <a:custGeom>
              <a:avLst/>
              <a:gdLst/>
              <a:ahLst/>
              <a:cxnLst/>
              <a:rect l="l" t="t" r="r" b="b"/>
              <a:pathLst>
                <a:path w="6598258" h="6598258">
                  <a:moveTo>
                    <a:pt x="0" y="0"/>
                  </a:moveTo>
                  <a:lnTo>
                    <a:pt x="6598258" y="0"/>
                  </a:lnTo>
                  <a:lnTo>
                    <a:pt x="6598258" y="6598259"/>
                  </a:lnTo>
                  <a:lnTo>
                    <a:pt x="0" y="6598259"/>
                  </a:lnTo>
                  <a:lnTo>
                    <a:pt x="0" y="0"/>
                  </a:lnTo>
                  <a:close/>
                </a:path>
              </a:pathLst>
            </a:custGeom>
            <a:blipFill>
              <a:blip r:embed="rId8">
                <a:alphaModFix amt="75000"/>
              </a:blip>
              <a:stretch>
                <a:fillRect/>
              </a:stretch>
            </a:blipFill>
          </p:spPr>
        </p:sp>
        <p:sp>
          <p:nvSpPr>
            <p:cNvPr id="21" name="Freeform 10"/>
            <p:cNvSpPr/>
            <p:nvPr/>
          </p:nvSpPr>
          <p:spPr>
            <a:xfrm>
              <a:off x="4253719" y="3787480"/>
              <a:ext cx="10287000" cy="9817403"/>
            </a:xfrm>
            <a:custGeom>
              <a:avLst/>
              <a:gdLst/>
              <a:ahLst/>
              <a:cxnLst/>
              <a:rect l="l" t="t" r="r" b="b"/>
              <a:pathLst>
                <a:path w="10287000" h="9817403">
                  <a:moveTo>
                    <a:pt x="0" y="0"/>
                  </a:moveTo>
                  <a:lnTo>
                    <a:pt x="10287000" y="0"/>
                  </a:lnTo>
                  <a:lnTo>
                    <a:pt x="10287000" y="9817403"/>
                  </a:lnTo>
                  <a:lnTo>
                    <a:pt x="0" y="9817403"/>
                  </a:lnTo>
                  <a:lnTo>
                    <a:pt x="0" y="0"/>
                  </a:lnTo>
                  <a:close/>
                </a:path>
              </a:pathLst>
            </a:custGeom>
            <a:blipFill>
              <a:blip r:embed="rId9">
                <a:alphaModFix amt="95000"/>
              </a:blip>
              <a:stretch>
                <a:fillRect t="-4783"/>
              </a:stretch>
            </a:blipFill>
          </p:spPr>
        </p:sp>
      </p:grpSp>
      <p:sp>
        <p:nvSpPr>
          <p:cNvPr id="10" name="Freeform 5"/>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21999"/>
            </a:blip>
            <a:stretch>
              <a:fillRect l="-305" t="-640" r="-305"/>
            </a:stretch>
          </a:blipFill>
        </p:spPr>
      </p:sp>
      <p:sp>
        <p:nvSpPr>
          <p:cNvPr id="7" name="Freeform 13"/>
          <p:cNvSpPr/>
          <p:nvPr/>
        </p:nvSpPr>
        <p:spPr>
          <a:xfrm>
            <a:off x="6621311" y="2743623"/>
            <a:ext cx="7232297" cy="1447801"/>
          </a:xfrm>
          <a:custGeom>
            <a:avLst/>
            <a:gdLst/>
            <a:ahLst/>
            <a:cxnLst/>
            <a:rect l="l" t="t" r="r" b="b"/>
            <a:pathLst>
              <a:path w="14822712" h="1962105">
                <a:moveTo>
                  <a:pt x="0" y="0"/>
                </a:moveTo>
                <a:lnTo>
                  <a:pt x="14822712" y="0"/>
                </a:lnTo>
                <a:lnTo>
                  <a:pt x="14822712" y="1962105"/>
                </a:lnTo>
                <a:lnTo>
                  <a:pt x="0" y="1962105"/>
                </a:lnTo>
                <a:lnTo>
                  <a:pt x="0" y="0"/>
                </a:ln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8100000" scaled="1"/>
            <a:tileRect/>
          </a:gradFill>
          <a:ln w="12700">
            <a:solidFill>
              <a:srgbClr val="000000"/>
            </a:solidFill>
          </a:ln>
        </p:spPr>
        <p:txBody>
          <a:bodyPr/>
          <a:lstStyle/>
          <a:p>
            <a:pPr algn="ctr">
              <a:lnSpc>
                <a:spcPts val="8400"/>
              </a:lnSpc>
            </a:pPr>
            <a:r>
              <a:rPr lang="tr-TR" sz="3600" b="1" dirty="0">
                <a:solidFill>
                  <a:schemeClr val="bg1"/>
                </a:solidFill>
                <a:ea typeface="Arimo Bold"/>
                <a:cs typeface="Arimo Bold"/>
                <a:sym typeface="Arimo Bold"/>
              </a:rPr>
              <a:t>PEYGAMBERİMİZ </a:t>
            </a:r>
            <a:r>
              <a:rPr lang="tr-TR" sz="3600" b="1" dirty="0" smtClean="0">
                <a:solidFill>
                  <a:schemeClr val="bg1"/>
                </a:solidFill>
                <a:ea typeface="Arimo Bold"/>
                <a:cs typeface="Arimo Bold"/>
                <a:sym typeface="Arimo Bold"/>
              </a:rPr>
              <a:t>VE  </a:t>
            </a:r>
            <a:r>
              <a:rPr lang="tr-TR" sz="3600" b="1" dirty="0">
                <a:solidFill>
                  <a:schemeClr val="bg1"/>
                </a:solidFill>
                <a:ea typeface="Arimo Bold"/>
                <a:cs typeface="Arimo Bold"/>
                <a:sym typeface="Arimo Bold"/>
              </a:rPr>
              <a:t>AİLE AHLÂKI</a:t>
            </a:r>
          </a:p>
        </p:txBody>
      </p:sp>
      <p:sp>
        <p:nvSpPr>
          <p:cNvPr id="3" name="Dikdörtgen 2"/>
          <p:cNvSpPr/>
          <p:nvPr/>
        </p:nvSpPr>
        <p:spPr>
          <a:xfrm>
            <a:off x="7599953" y="4030655"/>
            <a:ext cx="5556329" cy="1169551"/>
          </a:xfrm>
          <a:prstGeom prst="rect">
            <a:avLst/>
          </a:prstGeom>
        </p:spPr>
        <p:txBody>
          <a:bodyPr wrap="none">
            <a:spAutoFit/>
          </a:bodyPr>
          <a:lstStyle/>
          <a:p>
            <a:pPr algn="ctr">
              <a:lnSpc>
                <a:spcPts val="8400"/>
              </a:lnSpc>
            </a:pPr>
            <a:r>
              <a:rPr lang="tr-TR" sz="2400" b="1" dirty="0">
                <a:latin typeface="Arimo Bold"/>
                <a:ea typeface="Arimo Bold"/>
                <a:cs typeface="Arimo Bold"/>
                <a:sym typeface="Arimo Bold"/>
              </a:rPr>
              <a:t>MANEVİ DANIŞMANLIK SUNUMLARI</a:t>
            </a:r>
            <a:endParaRPr lang="en-US" sz="2400" b="1" dirty="0">
              <a:latin typeface="Arimo Bold"/>
              <a:ea typeface="Arimo Bold"/>
              <a:cs typeface="Arimo Bold"/>
              <a:sym typeface="Arimo Bold"/>
            </a:endParaRPr>
          </a:p>
        </p:txBody>
      </p:sp>
      <p:sp>
        <p:nvSpPr>
          <p:cNvPr id="2" name="Metin kutusu 1"/>
          <p:cNvSpPr txBox="1"/>
          <p:nvPr/>
        </p:nvSpPr>
        <p:spPr>
          <a:xfrm>
            <a:off x="6436305" y="668727"/>
            <a:ext cx="8077200" cy="1754326"/>
          </a:xfrm>
          <a:prstGeom prst="rect">
            <a:avLst/>
          </a:prstGeom>
          <a:noFill/>
        </p:spPr>
        <p:txBody>
          <a:bodyPr wrap="square" rtlCol="0">
            <a:spAutoFit/>
          </a:bodyPr>
          <a:lstStyle/>
          <a:p>
            <a:pPr>
              <a:lnSpc>
                <a:spcPct val="150000"/>
              </a:lnSpc>
            </a:pPr>
            <a:r>
              <a:rPr lang="tr-TR" sz="3600" b="1" dirty="0"/>
              <a:t>   DİN HİZMETLERİ GENEL MÜDÜRLÜĞÜ</a:t>
            </a:r>
          </a:p>
          <a:p>
            <a:pPr>
              <a:lnSpc>
                <a:spcPct val="150000"/>
              </a:lnSpc>
            </a:pPr>
            <a:r>
              <a:rPr lang="tr-TR" sz="3600" b="1" dirty="0"/>
              <a:t>GENÇLİK HİZMETLERİ DAİRE BAŞKANLIĞI</a:t>
            </a:r>
          </a:p>
        </p:txBody>
      </p:sp>
      <p:sp>
        <p:nvSpPr>
          <p:cNvPr id="13" name="Freeform 12"/>
          <p:cNvSpPr/>
          <p:nvPr/>
        </p:nvSpPr>
        <p:spPr>
          <a:xfrm rot="5400000">
            <a:off x="-919978" y="919978"/>
            <a:ext cx="4308191" cy="2468235"/>
          </a:xfrm>
          <a:custGeom>
            <a:avLst/>
            <a:gdLst/>
            <a:ahLst/>
            <a:cxnLst/>
            <a:rect l="l" t="t" r="r" b="b"/>
            <a:pathLst>
              <a:path w="4308191" h="2468235">
                <a:moveTo>
                  <a:pt x="0" y="0"/>
                </a:moveTo>
                <a:lnTo>
                  <a:pt x="4308191" y="0"/>
                </a:lnTo>
                <a:lnTo>
                  <a:pt x="4308191" y="2468235"/>
                </a:lnTo>
                <a:lnTo>
                  <a:pt x="0" y="24682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3"/>
          <p:cNvSpPr/>
          <p:nvPr/>
        </p:nvSpPr>
        <p:spPr>
          <a:xfrm rot="-5400000">
            <a:off x="14899787" y="6898787"/>
            <a:ext cx="4308191" cy="2468235"/>
          </a:xfrm>
          <a:custGeom>
            <a:avLst/>
            <a:gdLst/>
            <a:ahLst/>
            <a:cxnLst/>
            <a:rect l="l" t="t" r="r" b="b"/>
            <a:pathLst>
              <a:path w="4308191" h="2468235">
                <a:moveTo>
                  <a:pt x="0" y="0"/>
                </a:moveTo>
                <a:lnTo>
                  <a:pt x="4308191" y="0"/>
                </a:lnTo>
                <a:lnTo>
                  <a:pt x="4308191" y="2468235"/>
                </a:lnTo>
                <a:lnTo>
                  <a:pt x="0" y="24682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6" name="Group 6"/>
          <p:cNvGrpSpPr/>
          <p:nvPr/>
        </p:nvGrpSpPr>
        <p:grpSpPr>
          <a:xfrm>
            <a:off x="0" y="63952"/>
            <a:ext cx="18288000" cy="10159096"/>
            <a:chOff x="0" y="0"/>
            <a:chExt cx="24384000" cy="13545462"/>
          </a:xfrm>
        </p:grpSpPr>
        <p:sp>
          <p:nvSpPr>
            <p:cNvPr id="7" name="Freeform 7"/>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grpSp>
        <p:nvGrpSpPr>
          <p:cNvPr id="8" name="Group 8"/>
          <p:cNvGrpSpPr/>
          <p:nvPr/>
        </p:nvGrpSpPr>
        <p:grpSpPr>
          <a:xfrm>
            <a:off x="0" y="191856"/>
            <a:ext cx="18288000" cy="10159096"/>
            <a:chOff x="0" y="0"/>
            <a:chExt cx="24384000" cy="13545462"/>
          </a:xfrm>
        </p:grpSpPr>
        <p:sp>
          <p:nvSpPr>
            <p:cNvPr id="9" name="Freeform 9"/>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sz="3200"/>
            </a:p>
          </p:txBody>
        </p:sp>
      </p:grpSp>
      <p:sp>
        <p:nvSpPr>
          <p:cNvPr id="10" name="Freeform 10"/>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4">
              <a:extLst>
                <a:ext uri="{96DAC541-7B7A-43D3-8B79-37D633B846F1}">
                  <asvg:svgBlip xmlns:asvg="http://schemas.microsoft.com/office/drawing/2016/SVG/main" xmlns="" r:embed="rId5"/>
                </a:ext>
              </a:extLst>
            </a:blip>
            <a:stretch>
              <a:fillRect t="-34" b="-34"/>
            </a:stretch>
          </a:blipFill>
        </p:spPr>
        <p:txBody>
          <a:bodyPr/>
          <a:lstStyle/>
          <a:p>
            <a:endParaRPr lang="tr-TR"/>
          </a:p>
        </p:txBody>
      </p:sp>
      <p:sp>
        <p:nvSpPr>
          <p:cNvPr id="11" name="Freeform 11"/>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grpSp>
        <p:nvGrpSpPr>
          <p:cNvPr id="12" name="Group 12"/>
          <p:cNvGrpSpPr/>
          <p:nvPr/>
        </p:nvGrpSpPr>
        <p:grpSpPr>
          <a:xfrm>
            <a:off x="4206240" y="2641717"/>
            <a:ext cx="9875519" cy="980293"/>
            <a:chOff x="0" y="0"/>
            <a:chExt cx="16934129" cy="1219305"/>
          </a:xfrm>
          <a:solidFill>
            <a:srgbClr val="C00000"/>
          </a:solidFill>
        </p:grpSpPr>
        <p:sp>
          <p:nvSpPr>
            <p:cNvPr id="13" name="Freeform 13"/>
            <p:cNvSpPr/>
            <p:nvPr/>
          </p:nvSpPr>
          <p:spPr>
            <a:xfrm>
              <a:off x="0" y="0"/>
              <a:ext cx="16934131" cy="1219327"/>
            </a:xfrm>
            <a:custGeom>
              <a:avLst/>
              <a:gdLst/>
              <a:ahLst/>
              <a:cxnLst/>
              <a:rect l="l" t="t" r="r" b="b"/>
              <a:pathLst>
                <a:path w="16934131" h="1219327">
                  <a:moveTo>
                    <a:pt x="0" y="0"/>
                  </a:moveTo>
                  <a:lnTo>
                    <a:pt x="16934131" y="0"/>
                  </a:lnTo>
                  <a:lnTo>
                    <a:pt x="16934131" y="1219327"/>
                  </a:lnTo>
                  <a:lnTo>
                    <a:pt x="0" y="1219327"/>
                  </a:lnTo>
                  <a:lnTo>
                    <a:pt x="0" y="0"/>
                  </a:lnTo>
                  <a:close/>
                </a:path>
              </a:pathLst>
            </a:custGeom>
            <a:grpFill/>
            <a:ln w="12700">
              <a:solidFill>
                <a:srgbClr val="000000"/>
              </a:solidFill>
            </a:ln>
          </p:spPr>
          <p:txBody>
            <a:bodyPr/>
            <a:lstStyle/>
            <a:p>
              <a:endParaRPr lang="tr-TR"/>
            </a:p>
          </p:txBody>
        </p:sp>
      </p:grpSp>
      <p:sp>
        <p:nvSpPr>
          <p:cNvPr id="21" name="Freeform 8"/>
          <p:cNvSpPr/>
          <p:nvPr/>
        </p:nvSpPr>
        <p:spPr>
          <a:xfrm>
            <a:off x="838200" y="8707168"/>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8"/>
            <a:stretch>
              <a:fillRect l="-56" r="-56"/>
            </a:stretch>
          </a:blipFill>
        </p:spPr>
      </p:sp>
      <p:sp>
        <p:nvSpPr>
          <p:cNvPr id="22" name="Freeform 7"/>
          <p:cNvSpPr/>
          <p:nvPr/>
        </p:nvSpPr>
        <p:spPr>
          <a:xfrm>
            <a:off x="4001119" y="8783744"/>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9"/>
            <a:stretch>
              <a:fillRect l="-99" r="-99"/>
            </a:stretch>
          </a:blipFill>
        </p:spPr>
      </p:sp>
      <p:sp>
        <p:nvSpPr>
          <p:cNvPr id="16" name="Dikdörtgen 15"/>
          <p:cNvSpPr/>
          <p:nvPr/>
        </p:nvSpPr>
        <p:spPr>
          <a:xfrm>
            <a:off x="3048000" y="4093001"/>
            <a:ext cx="13487400" cy="2790508"/>
          </a:xfrm>
          <a:prstGeom prst="rect">
            <a:avLst/>
          </a:prstGeom>
        </p:spPr>
        <p:txBody>
          <a:bodyPr wrap="square">
            <a:spAutoFit/>
          </a:bodyPr>
          <a:lstStyle/>
          <a:p>
            <a:pPr algn="just">
              <a:lnSpc>
                <a:spcPct val="150000"/>
              </a:lnSpc>
              <a:spcAft>
                <a:spcPts val="800"/>
              </a:spcAft>
            </a:pPr>
            <a:r>
              <a:rPr lang="tr-TR" sz="3600" dirty="0">
                <a:latin typeface="Calibri" panose="020F0502020204030204" pitchFamily="34" charset="0"/>
                <a:ea typeface="Calibri" panose="020F0502020204030204" pitchFamily="34" charset="0"/>
                <a:cs typeface="Calibri" panose="020F0502020204030204" pitchFamily="34" charset="0"/>
              </a:rPr>
              <a:t>İlk eşi Hz. Hatice'yi vefatından sonra sık sık hayırla anardı. </a:t>
            </a:r>
          </a:p>
          <a:p>
            <a:pPr algn="just">
              <a:lnSpc>
                <a:spcPct val="150000"/>
              </a:lnSpc>
              <a:spcAft>
                <a:spcPts val="800"/>
              </a:spcAft>
            </a:pPr>
            <a:r>
              <a:rPr lang="tr-TR" sz="3600" dirty="0">
                <a:latin typeface="Calibri" panose="020F0502020204030204" pitchFamily="34" charset="0"/>
                <a:ea typeface="Calibri" panose="020F0502020204030204" pitchFamily="34" charset="0"/>
                <a:cs typeface="Calibri" panose="020F0502020204030204" pitchFamily="34" charset="0"/>
              </a:rPr>
              <a:t>Kestiği koyunun etinden, merhum eşinin sevdiği insanlara </a:t>
            </a:r>
            <a:endParaRPr lang="tr-TR" sz="3600"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tr-TR" sz="3600" dirty="0">
                <a:latin typeface="Calibri" panose="020F0502020204030204" pitchFamily="34" charset="0"/>
                <a:ea typeface="Calibri" panose="020F0502020204030204" pitchFamily="34" charset="0"/>
                <a:cs typeface="Calibri" panose="020F0502020204030204" pitchFamily="34" charset="0"/>
              </a:rPr>
              <a:t>g</a:t>
            </a:r>
            <a:r>
              <a:rPr lang="tr-TR" sz="3600" dirty="0" smtClean="0">
                <a:latin typeface="Calibri" panose="020F0502020204030204" pitchFamily="34" charset="0"/>
                <a:ea typeface="Calibri" panose="020F0502020204030204" pitchFamily="34" charset="0"/>
                <a:cs typeface="Calibri" panose="020F0502020204030204" pitchFamily="34" charset="0"/>
              </a:rPr>
              <a:t>öndermesi</a:t>
            </a:r>
            <a:r>
              <a:rPr lang="tr-TR" sz="3600" dirty="0" smtClean="0">
                <a:latin typeface="Calibri" panose="020F0502020204030204" pitchFamily="34" charset="0"/>
                <a:ea typeface="Calibri" panose="020F0502020204030204" pitchFamily="34" charset="0"/>
                <a:cs typeface="Calibri" panose="020F0502020204030204" pitchFamily="34" charset="0"/>
              </a:rPr>
              <a:t> </a:t>
            </a:r>
            <a:r>
              <a:rPr lang="tr-TR" sz="3600" dirty="0" smtClean="0">
                <a:latin typeface="Calibri" panose="020F0502020204030204" pitchFamily="34" charset="0"/>
                <a:ea typeface="Calibri" panose="020F0502020204030204" pitchFamily="34" charset="0"/>
                <a:cs typeface="Calibri" panose="020F0502020204030204" pitchFamily="34" charset="0"/>
              </a:rPr>
              <a:t>onu </a:t>
            </a:r>
            <a:r>
              <a:rPr lang="tr-TR" sz="3600" dirty="0">
                <a:latin typeface="Calibri" panose="020F0502020204030204" pitchFamily="34" charset="0"/>
                <a:ea typeface="Calibri" panose="020F0502020204030204" pitchFamily="34" charset="0"/>
                <a:cs typeface="Calibri" panose="020F0502020204030204" pitchFamily="34" charset="0"/>
              </a:rPr>
              <a:t>unutmadığını gösteren ne kadar vefalı bir davranış!</a:t>
            </a:r>
            <a:endParaRPr lang="tr-TR" sz="3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Dikdörtgen 13"/>
          <p:cNvSpPr/>
          <p:nvPr/>
        </p:nvSpPr>
        <p:spPr>
          <a:xfrm>
            <a:off x="4436706" y="2808706"/>
            <a:ext cx="9675534" cy="646331"/>
          </a:xfrm>
          <a:prstGeom prst="rect">
            <a:avLst/>
          </a:prstGeom>
        </p:spPr>
        <p:txBody>
          <a:bodyPr wrap="none">
            <a:spAutoFit/>
          </a:bodyPr>
          <a:lstStyle/>
          <a:p>
            <a:r>
              <a:rPr lang="tr-TR" sz="3600" b="1" i="1" dirty="0">
                <a:solidFill>
                  <a:schemeClr val="accent6">
                    <a:lumMod val="20000"/>
                    <a:lumOff val="80000"/>
                  </a:schemeClr>
                </a:solidFill>
              </a:rPr>
              <a:t>AİLESİYLE İLİŞKİLERİNDE SON DERECE VEFAKÂRDI.</a:t>
            </a:r>
          </a:p>
        </p:txBody>
      </p:sp>
      <p:sp>
        <p:nvSpPr>
          <p:cNvPr id="15" name="Dikdörtgen 14"/>
          <p:cNvSpPr/>
          <p:nvPr/>
        </p:nvSpPr>
        <p:spPr>
          <a:xfrm>
            <a:off x="8213392" y="7098814"/>
            <a:ext cx="1861215" cy="369332"/>
          </a:xfrm>
          <a:prstGeom prst="rect">
            <a:avLst/>
          </a:prstGeom>
        </p:spPr>
        <p:txBody>
          <a:bodyPr wrap="none">
            <a:spAutoFit/>
          </a:bodyPr>
          <a:lstStyle/>
          <a:p>
            <a:r>
              <a:rPr lang="tr-TR" dirty="0"/>
              <a:t>(</a:t>
            </a:r>
            <a:r>
              <a:rPr lang="tr-TR" dirty="0" err="1"/>
              <a:t>Buhârî</a:t>
            </a:r>
            <a:r>
              <a:rPr lang="tr-TR" dirty="0"/>
              <a:t>, </a:t>
            </a:r>
            <a:r>
              <a:rPr lang="tr-TR" dirty="0" err="1"/>
              <a:t>Edeb</a:t>
            </a:r>
            <a:r>
              <a:rPr lang="tr-TR" dirty="0"/>
              <a:t>, 23)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6" name="Group 6"/>
          <p:cNvGrpSpPr/>
          <p:nvPr/>
        </p:nvGrpSpPr>
        <p:grpSpPr>
          <a:xfrm>
            <a:off x="1828800" y="61229"/>
            <a:ext cx="18288000" cy="10159096"/>
            <a:chOff x="0" y="0"/>
            <a:chExt cx="24384000" cy="13545462"/>
          </a:xfrm>
        </p:grpSpPr>
        <p:sp>
          <p:nvSpPr>
            <p:cNvPr id="7" name="Freeform 7"/>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sp>
        <p:nvSpPr>
          <p:cNvPr id="8" name="Freeform 8"/>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4">
              <a:extLst>
                <a:ext uri="{96DAC541-7B7A-43D3-8B79-37D633B846F1}">
                  <asvg:svgBlip xmlns:asvg="http://schemas.microsoft.com/office/drawing/2016/SVG/main" xmlns="" r:embed="rId5"/>
                </a:ext>
              </a:extLst>
            </a:blip>
            <a:stretch>
              <a:fillRect t="-34" b="-34"/>
            </a:stretch>
          </a:blipFill>
        </p:spPr>
        <p:txBody>
          <a:bodyPr/>
          <a:lstStyle/>
          <a:p>
            <a:endParaRPr lang="tr-TR"/>
          </a:p>
        </p:txBody>
      </p:sp>
      <p:sp>
        <p:nvSpPr>
          <p:cNvPr id="9" name="Freeform 9"/>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30" name="Freeform 8"/>
          <p:cNvSpPr/>
          <p:nvPr/>
        </p:nvSpPr>
        <p:spPr>
          <a:xfrm>
            <a:off x="12419582" y="8901499"/>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8"/>
            <a:stretch>
              <a:fillRect l="-56" r="-56"/>
            </a:stretch>
          </a:blipFill>
        </p:spPr>
      </p:sp>
      <p:sp>
        <p:nvSpPr>
          <p:cNvPr id="31" name="Freeform 7"/>
          <p:cNvSpPr/>
          <p:nvPr/>
        </p:nvSpPr>
        <p:spPr>
          <a:xfrm>
            <a:off x="15388379" y="8982542"/>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9"/>
            <a:stretch>
              <a:fillRect l="-99" r="-99"/>
            </a:stretch>
          </a:blipFill>
        </p:spPr>
      </p:sp>
      <p:sp>
        <p:nvSpPr>
          <p:cNvPr id="10" name="Dikdörtgen 9"/>
          <p:cNvSpPr/>
          <p:nvPr/>
        </p:nvSpPr>
        <p:spPr>
          <a:xfrm>
            <a:off x="2669459" y="4668128"/>
            <a:ext cx="13563600" cy="2602059"/>
          </a:xfrm>
          <a:prstGeom prst="rect">
            <a:avLst/>
          </a:prstGeom>
        </p:spPr>
        <p:txBody>
          <a:bodyPr wrap="square">
            <a:spAutoFit/>
          </a:bodyPr>
          <a:lstStyle/>
          <a:p>
            <a:pPr algn="just">
              <a:lnSpc>
                <a:spcPct val="150000"/>
              </a:lnSpc>
              <a:spcAft>
                <a:spcPts val="800"/>
              </a:spcAft>
            </a:pPr>
            <a:r>
              <a:rPr lang="tr-TR" sz="3600" dirty="0">
                <a:latin typeface="Calibri" panose="020F0502020204030204" pitchFamily="34" charset="0"/>
                <a:ea typeface="Calibri" panose="020F0502020204030204" pitchFamily="34" charset="0"/>
                <a:cs typeface="Calibri" panose="020F0502020204030204" pitchFamily="34" charset="0"/>
              </a:rPr>
              <a:t>Enes b. Mâlik'e tavsiyede bulunurken ne güzel bir üslup kullanmıştı: “Yavrucuğum, ailenin yanına girdiğin zaman selâm ver. Bu, kendin ve </a:t>
            </a:r>
            <a:endParaRPr lang="tr-TR" sz="3600"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tr-TR" sz="3600" dirty="0" smtClean="0">
                <a:latin typeface="Calibri" panose="020F0502020204030204" pitchFamily="34" charset="0"/>
                <a:ea typeface="Calibri" panose="020F0502020204030204" pitchFamily="34" charset="0"/>
                <a:cs typeface="Calibri" panose="020F0502020204030204" pitchFamily="34" charset="0"/>
              </a:rPr>
              <a:t>ev </a:t>
            </a:r>
            <a:r>
              <a:rPr lang="tr-TR" sz="3600" dirty="0">
                <a:latin typeface="Calibri" panose="020F0502020204030204" pitchFamily="34" charset="0"/>
                <a:ea typeface="Calibri" panose="020F0502020204030204" pitchFamily="34" charset="0"/>
                <a:cs typeface="Calibri" panose="020F0502020204030204" pitchFamily="34" charset="0"/>
              </a:rPr>
              <a:t>halkın için bereket olur.”</a:t>
            </a:r>
            <a:endParaRPr lang="tr-TR"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Resim 10"/>
          <p:cNvPicPr>
            <a:picLocks noChangeAspect="1"/>
          </p:cNvPicPr>
          <p:nvPr/>
        </p:nvPicPr>
        <p:blipFill>
          <a:blip r:embed="rId10"/>
          <a:stretch>
            <a:fillRect/>
          </a:stretch>
        </p:blipFill>
        <p:spPr>
          <a:xfrm>
            <a:off x="3433528" y="2250289"/>
            <a:ext cx="12035462" cy="1928961"/>
          </a:xfrm>
          <a:prstGeom prst="rect">
            <a:avLst/>
          </a:prstGeom>
        </p:spPr>
      </p:pic>
      <p:sp>
        <p:nvSpPr>
          <p:cNvPr id="12" name="Dikdörtgen 11"/>
          <p:cNvSpPr/>
          <p:nvPr/>
        </p:nvSpPr>
        <p:spPr>
          <a:xfrm>
            <a:off x="3890338" y="2461340"/>
            <a:ext cx="12035462" cy="1359407"/>
          </a:xfrm>
          <a:prstGeom prst="rect">
            <a:avLst/>
          </a:prstGeom>
        </p:spPr>
        <p:txBody>
          <a:bodyPr wrap="square">
            <a:spAutoFit/>
          </a:bodyPr>
          <a:lstStyle/>
          <a:p>
            <a:pPr lvl="0" algn="just">
              <a:lnSpc>
                <a:spcPct val="107000"/>
              </a:lnSpc>
              <a:spcAft>
                <a:spcPts val="800"/>
              </a:spcAft>
            </a:pPr>
            <a:r>
              <a:rPr lang="tr-TR" sz="3600" b="1" i="1" dirty="0">
                <a:solidFill>
                  <a:schemeClr val="accent6">
                    <a:lumMod val="20000"/>
                    <a:lumOff val="80000"/>
                  </a:schemeClr>
                </a:solidFill>
                <a:latin typeface="Calibri" panose="020F0502020204030204" pitchFamily="34" charset="0"/>
                <a:ea typeface="Calibri" panose="020F0502020204030204" pitchFamily="34" charset="0"/>
                <a:cs typeface="Calibri" panose="020F0502020204030204" pitchFamily="34" charset="0"/>
              </a:rPr>
              <a:t>ÇOCUKLARI İNCİTMEMEYE DİKKAT EDER, </a:t>
            </a:r>
          </a:p>
          <a:p>
            <a:pPr lvl="0" algn="just">
              <a:lnSpc>
                <a:spcPct val="107000"/>
              </a:lnSpc>
              <a:spcAft>
                <a:spcPts val="800"/>
              </a:spcAft>
            </a:pPr>
            <a:r>
              <a:rPr lang="tr-TR" sz="3600" b="1" i="1" dirty="0">
                <a:solidFill>
                  <a:schemeClr val="accent6">
                    <a:lumMod val="20000"/>
                    <a:lumOff val="80000"/>
                  </a:schemeClr>
                </a:solidFill>
                <a:latin typeface="Calibri" panose="020F0502020204030204" pitchFamily="34" charset="0"/>
                <a:ea typeface="Calibri" panose="020F0502020204030204" pitchFamily="34" charset="0"/>
                <a:cs typeface="Calibri" panose="020F0502020204030204" pitchFamily="34" charset="0"/>
              </a:rPr>
              <a:t>HATA YAPTIKLARI ZAMAN ONLARI GÜZELLİKLE UYARIRDI.</a:t>
            </a:r>
          </a:p>
        </p:txBody>
      </p:sp>
      <p:sp>
        <p:nvSpPr>
          <p:cNvPr id="13" name="Dikdörtgen 12"/>
          <p:cNvSpPr/>
          <p:nvPr/>
        </p:nvSpPr>
        <p:spPr>
          <a:xfrm>
            <a:off x="8114070" y="6796771"/>
            <a:ext cx="2059859" cy="369332"/>
          </a:xfrm>
          <a:prstGeom prst="rect">
            <a:avLst/>
          </a:prstGeom>
        </p:spPr>
        <p:txBody>
          <a:bodyPr wrap="none">
            <a:spAutoFit/>
          </a:bodyPr>
          <a:lstStyle/>
          <a:p>
            <a:r>
              <a:rPr lang="tr-TR" dirty="0"/>
              <a:t>(</a:t>
            </a:r>
            <a:r>
              <a:rPr lang="tr-TR" dirty="0" err="1"/>
              <a:t>Tirmizî</a:t>
            </a:r>
            <a:r>
              <a:rPr lang="tr-TR" dirty="0"/>
              <a:t>, </a:t>
            </a:r>
            <a:r>
              <a:rPr lang="tr-TR" dirty="0" err="1"/>
              <a:t>İsti’zân</a:t>
            </a:r>
            <a:r>
              <a:rPr lang="tr-TR" dirty="0"/>
              <a:t>, 10)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14" b="-14"/>
              </a:stretch>
            </a:blipFill>
          </p:spPr>
          <p:txBody>
            <a:bodyPr/>
            <a:lstStyle/>
            <a:p>
              <a:endParaRPr lang="tr-T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14" b="-14"/>
              </a:stretch>
            </a:blipFill>
          </p:spPr>
          <p:txBody>
            <a:bodyPr/>
            <a:lstStyle/>
            <a:p>
              <a:endParaRPr lang="tr-TR"/>
            </a:p>
          </p:txBody>
        </p:sp>
      </p:grpSp>
      <p:grpSp>
        <p:nvGrpSpPr>
          <p:cNvPr id="6" name="Group 6"/>
          <p:cNvGrpSpPr/>
          <p:nvPr/>
        </p:nvGrpSpPr>
        <p:grpSpPr>
          <a:xfrm>
            <a:off x="-152400" y="127922"/>
            <a:ext cx="18288000" cy="10159078"/>
            <a:chOff x="0" y="54813"/>
            <a:chExt cx="24384000" cy="13545438"/>
          </a:xfrm>
        </p:grpSpPr>
        <p:sp>
          <p:nvSpPr>
            <p:cNvPr id="7" name="Freeform 7"/>
            <p:cNvSpPr/>
            <p:nvPr/>
          </p:nvSpPr>
          <p:spPr>
            <a:xfrm>
              <a:off x="0" y="54813"/>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2"/>
              <a:stretch>
                <a:fillRect t="-644" b="-644"/>
              </a:stretch>
            </a:blipFill>
          </p:spPr>
          <p:txBody>
            <a:bodyPr/>
            <a:lstStyle/>
            <a:p>
              <a:endParaRPr lang="tr-TR"/>
            </a:p>
          </p:txBody>
        </p:sp>
      </p:grpSp>
      <p:sp>
        <p:nvSpPr>
          <p:cNvPr id="8" name="Freeform 8"/>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3">
              <a:extLst>
                <a:ext uri="{96DAC541-7B7A-43D3-8B79-37D633B846F1}">
                  <asvg:svgBlip xmlns:asvg="http://schemas.microsoft.com/office/drawing/2016/SVG/main" xmlns="" r:embed="rId4"/>
                </a:ext>
              </a:extLst>
            </a:blip>
            <a:stretch>
              <a:fillRect t="-34" b="-34"/>
            </a:stretch>
          </a:blipFill>
        </p:spPr>
        <p:txBody>
          <a:bodyPr/>
          <a:lstStyle/>
          <a:p>
            <a:endParaRPr lang="tr-TR"/>
          </a:p>
        </p:txBody>
      </p:sp>
      <p:sp>
        <p:nvSpPr>
          <p:cNvPr id="9" name="Freeform 9"/>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30" name="Freeform 8"/>
          <p:cNvSpPr/>
          <p:nvPr/>
        </p:nvSpPr>
        <p:spPr>
          <a:xfrm>
            <a:off x="12419582" y="8901499"/>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7"/>
            <a:stretch>
              <a:fillRect l="-56" r="-56"/>
            </a:stretch>
          </a:blipFill>
        </p:spPr>
      </p:sp>
      <p:sp>
        <p:nvSpPr>
          <p:cNvPr id="31" name="Freeform 7"/>
          <p:cNvSpPr/>
          <p:nvPr/>
        </p:nvSpPr>
        <p:spPr>
          <a:xfrm>
            <a:off x="15388379" y="8982542"/>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8"/>
            <a:stretch>
              <a:fillRect l="-99" r="-99"/>
            </a:stretch>
          </a:blipFill>
        </p:spPr>
      </p:sp>
      <p:sp>
        <p:nvSpPr>
          <p:cNvPr id="10" name="Dikdörtgen 9"/>
          <p:cNvSpPr/>
          <p:nvPr/>
        </p:nvSpPr>
        <p:spPr>
          <a:xfrm>
            <a:off x="1549308" y="3951900"/>
            <a:ext cx="15697200" cy="3567387"/>
          </a:xfrm>
          <a:prstGeom prst="rect">
            <a:avLst/>
          </a:prstGeom>
        </p:spPr>
        <p:txBody>
          <a:bodyPr wrap="square">
            <a:spAutoFit/>
          </a:bodyPr>
          <a:lstStyle/>
          <a:p>
            <a:pPr algn="just">
              <a:lnSpc>
                <a:spcPct val="107000"/>
              </a:lnSpc>
              <a:spcAft>
                <a:spcPts val="800"/>
              </a:spcAft>
            </a:pPr>
            <a:r>
              <a:rPr lang="tr-TR" sz="3200" dirty="0">
                <a:latin typeface="Calibri" panose="020F0502020204030204" pitchFamily="34" charset="0"/>
                <a:ea typeface="Calibri" panose="020F0502020204030204" pitchFamily="34" charset="0"/>
                <a:cs typeface="Calibri" panose="020F0502020204030204" pitchFamily="34" charset="0"/>
              </a:rPr>
              <a:t>Allah </a:t>
            </a:r>
            <a:r>
              <a:rPr lang="tr-TR" sz="3200" dirty="0" err="1">
                <a:latin typeface="Calibri" panose="020F0502020204030204" pitchFamily="34" charset="0"/>
                <a:ea typeface="Calibri" panose="020F0502020204030204" pitchFamily="34" charset="0"/>
                <a:cs typeface="Calibri" panose="020F0502020204030204" pitchFamily="34" charset="0"/>
              </a:rPr>
              <a:t>Resûlü</a:t>
            </a:r>
            <a:r>
              <a:rPr lang="tr-TR" sz="3200" dirty="0">
                <a:latin typeface="Calibri" panose="020F0502020204030204" pitchFamily="34" charset="0"/>
                <a:ea typeface="Calibri" panose="020F0502020204030204" pitchFamily="34" charset="0"/>
                <a:cs typeface="Calibri" panose="020F0502020204030204" pitchFamily="34" charset="0"/>
              </a:rPr>
              <a:t>, namaz kılarken hata yapan çocukların hatalarını yumuşak bir dille düzeltirdi. </a:t>
            </a:r>
          </a:p>
          <a:p>
            <a:pPr algn="just">
              <a:lnSpc>
                <a:spcPct val="107000"/>
              </a:lnSpc>
              <a:spcAft>
                <a:spcPts val="800"/>
              </a:spcAft>
            </a:pPr>
            <a:endParaRPr lang="tr-TR" sz="320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tr-TR" sz="3200" dirty="0">
                <a:latin typeface="Calibri" panose="020F0502020204030204" pitchFamily="34" charset="0"/>
                <a:ea typeface="Calibri" panose="020F0502020204030204" pitchFamily="34" charset="0"/>
                <a:cs typeface="Calibri" panose="020F0502020204030204" pitchFamily="34" charset="0"/>
              </a:rPr>
              <a:t>(Kızı evlendikten sonra) altı ay boyunca sabah namazını kılmak için çıktığında </a:t>
            </a:r>
          </a:p>
          <a:p>
            <a:pPr algn="just">
              <a:lnSpc>
                <a:spcPct val="150000"/>
              </a:lnSpc>
              <a:spcAft>
                <a:spcPts val="800"/>
              </a:spcAft>
            </a:pPr>
            <a:r>
              <a:rPr lang="tr-TR" sz="3200" dirty="0">
                <a:latin typeface="Calibri" panose="020F0502020204030204" pitchFamily="34" charset="0"/>
                <a:ea typeface="Calibri" panose="020F0502020204030204" pitchFamily="34" charset="0"/>
                <a:cs typeface="Calibri" panose="020F0502020204030204" pitchFamily="34" charset="0"/>
              </a:rPr>
              <a:t>Fâtıma'nın kapısına uğrayıp, "Haydin namaza ey ev halkı!" dedi ve "Ey Peygamber'in ev halkı! Allah, sizden ancak günah kirini gidermek ve sizi tertemiz yapmak istiyor." </a:t>
            </a:r>
            <a:r>
              <a:rPr lang="tr-TR" sz="3200" dirty="0" err="1">
                <a:latin typeface="Calibri" panose="020F0502020204030204" pitchFamily="34" charset="0"/>
                <a:ea typeface="Calibri" panose="020F0502020204030204" pitchFamily="34" charset="0"/>
                <a:cs typeface="Calibri" panose="020F0502020204030204" pitchFamily="34" charset="0"/>
              </a:rPr>
              <a:t>âyetini</a:t>
            </a:r>
            <a:r>
              <a:rPr lang="tr-TR" sz="3200" dirty="0">
                <a:latin typeface="Calibri" panose="020F0502020204030204" pitchFamily="34" charset="0"/>
                <a:ea typeface="Calibri" panose="020F0502020204030204" pitchFamily="34" charset="0"/>
                <a:cs typeface="Calibri" panose="020F0502020204030204" pitchFamily="34" charset="0"/>
              </a:rPr>
              <a:t> okudu.</a:t>
            </a:r>
          </a:p>
        </p:txBody>
      </p:sp>
      <p:pic>
        <p:nvPicPr>
          <p:cNvPr id="12" name="Resim 11"/>
          <p:cNvPicPr>
            <a:picLocks noChangeAspect="1"/>
          </p:cNvPicPr>
          <p:nvPr/>
        </p:nvPicPr>
        <p:blipFill>
          <a:blip r:embed="rId9"/>
          <a:stretch>
            <a:fillRect/>
          </a:stretch>
        </p:blipFill>
        <p:spPr>
          <a:xfrm>
            <a:off x="1132114" y="1671067"/>
            <a:ext cx="16114394" cy="1780186"/>
          </a:xfrm>
          <a:prstGeom prst="rect">
            <a:avLst/>
          </a:prstGeom>
        </p:spPr>
      </p:pic>
      <p:sp>
        <p:nvSpPr>
          <p:cNvPr id="13" name="Dikdörtgen 12"/>
          <p:cNvSpPr/>
          <p:nvPr/>
        </p:nvSpPr>
        <p:spPr>
          <a:xfrm>
            <a:off x="1304516" y="1916938"/>
            <a:ext cx="15769590" cy="1277914"/>
          </a:xfrm>
          <a:prstGeom prst="rect">
            <a:avLst/>
          </a:prstGeom>
        </p:spPr>
        <p:txBody>
          <a:bodyPr wrap="square">
            <a:spAutoFit/>
          </a:bodyPr>
          <a:lstStyle/>
          <a:p>
            <a:pPr lvl="0" algn="just">
              <a:lnSpc>
                <a:spcPct val="107000"/>
              </a:lnSpc>
              <a:spcAft>
                <a:spcPts val="800"/>
              </a:spcAft>
            </a:pPr>
            <a:r>
              <a:rPr lang="tr-TR" sz="3600" b="1" i="1" dirty="0">
                <a:solidFill>
                  <a:schemeClr val="accent6">
                    <a:lumMod val="20000"/>
                    <a:lumOff val="80000"/>
                  </a:schemeClr>
                </a:solidFill>
                <a:latin typeface="Calibri" panose="020F0502020204030204" pitchFamily="34" charset="0"/>
                <a:ea typeface="Calibri" panose="020F0502020204030204" pitchFamily="34" charset="0"/>
                <a:cs typeface="Calibri" panose="020F0502020204030204" pitchFamily="34" charset="0"/>
              </a:rPr>
              <a:t>AİLE FERTLERİNE SORUMLU OLDUKLARI İBADETLERİ ZAMAN ZAMAN HATIRLATIR, </a:t>
            </a:r>
            <a:r>
              <a:rPr lang="tr-TR" sz="3600" b="1" i="1" dirty="0" smtClean="0">
                <a:solidFill>
                  <a:schemeClr val="accent6">
                    <a:lumMod val="20000"/>
                    <a:lumOff val="80000"/>
                  </a:schemeClr>
                </a:solidFill>
                <a:latin typeface="Calibri" panose="020F0502020204030204" pitchFamily="34" charset="0"/>
                <a:ea typeface="Calibri" panose="020F0502020204030204" pitchFamily="34" charset="0"/>
                <a:cs typeface="Calibri" panose="020F0502020204030204" pitchFamily="34" charset="0"/>
              </a:rPr>
              <a:t>BU KONUDA İHMALKÂR </a:t>
            </a:r>
            <a:r>
              <a:rPr lang="tr-TR" sz="3600" b="1" i="1" dirty="0">
                <a:solidFill>
                  <a:schemeClr val="accent6">
                    <a:lumMod val="20000"/>
                    <a:lumOff val="80000"/>
                  </a:schemeClr>
                </a:solidFill>
                <a:latin typeface="Calibri" panose="020F0502020204030204" pitchFamily="34" charset="0"/>
                <a:ea typeface="Calibri" panose="020F0502020204030204" pitchFamily="34" charset="0"/>
                <a:cs typeface="Calibri" panose="020F0502020204030204" pitchFamily="34" charset="0"/>
              </a:rPr>
              <a:t>DAVRANMAMALARINI SAĞLARDI. </a:t>
            </a:r>
          </a:p>
        </p:txBody>
      </p:sp>
      <p:sp>
        <p:nvSpPr>
          <p:cNvPr id="14" name="Dikdörtgen 13"/>
          <p:cNvSpPr/>
          <p:nvPr/>
        </p:nvSpPr>
        <p:spPr>
          <a:xfrm>
            <a:off x="8215326" y="4726029"/>
            <a:ext cx="1947969" cy="388696"/>
          </a:xfrm>
          <a:prstGeom prst="rect">
            <a:avLst/>
          </a:prstGeom>
        </p:spPr>
        <p:txBody>
          <a:bodyPr wrap="none">
            <a:spAutoFit/>
          </a:bodyPr>
          <a:lstStyle/>
          <a:p>
            <a:pPr lvl="0" algn="just">
              <a:lnSpc>
                <a:spcPct val="107000"/>
              </a:lnSpc>
              <a:spcAft>
                <a:spcPts val="800"/>
              </a:spcAft>
            </a:pPr>
            <a:r>
              <a:rPr lang="tr-TR"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tr-TR" dirty="0" err="1">
                <a:solidFill>
                  <a:prstClr val="black"/>
                </a:solidFill>
                <a:latin typeface="Calibri" panose="020F0502020204030204" pitchFamily="34" charset="0"/>
                <a:ea typeface="Calibri" panose="020F0502020204030204" pitchFamily="34" charset="0"/>
                <a:cs typeface="Calibri" panose="020F0502020204030204" pitchFamily="34" charset="0"/>
              </a:rPr>
              <a:t>Tirmizî</a:t>
            </a:r>
            <a:r>
              <a:rPr lang="tr-TR" dirty="0">
                <a:solidFill>
                  <a:prstClr val="black"/>
                </a:solidFill>
                <a:latin typeface="Calibri" panose="020F0502020204030204" pitchFamily="34" charset="0"/>
                <a:ea typeface="Calibri" panose="020F0502020204030204" pitchFamily="34" charset="0"/>
                <a:cs typeface="Calibri" panose="020F0502020204030204" pitchFamily="34" charset="0"/>
              </a:rPr>
              <a:t>, Cuma, 60)</a:t>
            </a:r>
          </a:p>
        </p:txBody>
      </p:sp>
      <p:sp>
        <p:nvSpPr>
          <p:cNvPr id="15" name="Dikdörtgen 14"/>
          <p:cNvSpPr/>
          <p:nvPr/>
        </p:nvSpPr>
        <p:spPr>
          <a:xfrm>
            <a:off x="7467600" y="7696916"/>
            <a:ext cx="4364785" cy="369332"/>
          </a:xfrm>
          <a:prstGeom prst="rect">
            <a:avLst/>
          </a:prstGeom>
        </p:spPr>
        <p:txBody>
          <a:bodyPr wrap="none">
            <a:spAutoFit/>
          </a:bodyPr>
          <a:lstStyle/>
          <a:p>
            <a:r>
              <a:rPr lang="tr-TR" dirty="0">
                <a:latin typeface="Times New Roman" panose="02020603050405020304" pitchFamily="18" charset="0"/>
                <a:ea typeface="Calibri" panose="020F0502020204030204" pitchFamily="34" charset="0"/>
              </a:rPr>
              <a:t> (</a:t>
            </a:r>
            <a:r>
              <a:rPr lang="tr-TR" dirty="0" err="1">
                <a:latin typeface="Times New Roman" panose="02020603050405020304" pitchFamily="18" charset="0"/>
                <a:ea typeface="Calibri" panose="020F0502020204030204" pitchFamily="34" charset="0"/>
              </a:rPr>
              <a:t>Tirmizî</a:t>
            </a:r>
            <a:r>
              <a:rPr lang="tr-TR" dirty="0">
                <a:latin typeface="Times New Roman" panose="02020603050405020304" pitchFamily="18" charset="0"/>
                <a:ea typeface="Calibri" panose="020F0502020204030204" pitchFamily="34" charset="0"/>
              </a:rPr>
              <a:t>, </a:t>
            </a:r>
            <a:r>
              <a:rPr lang="tr-TR" dirty="0" err="1">
                <a:latin typeface="Times New Roman" panose="02020603050405020304" pitchFamily="18" charset="0"/>
                <a:ea typeface="Calibri" panose="020F0502020204030204" pitchFamily="34" charset="0"/>
              </a:rPr>
              <a:t>Tefsîru’l-Kur’ân</a:t>
            </a:r>
            <a:r>
              <a:rPr lang="tr-TR" dirty="0">
                <a:latin typeface="Times New Roman" panose="02020603050405020304" pitchFamily="18" charset="0"/>
                <a:ea typeface="Calibri" panose="020F0502020204030204" pitchFamily="34" charset="0"/>
              </a:rPr>
              <a:t>, 33; Ahzâb,33/33)</a:t>
            </a:r>
            <a:endParaRPr lang="tr-TR" dirty="0"/>
          </a:p>
        </p:txBody>
      </p:sp>
    </p:spTree>
    <p:extLst>
      <p:ext uri="{BB962C8B-B14F-4D97-AF65-F5344CB8AC3E}">
        <p14:creationId xmlns:p14="http://schemas.microsoft.com/office/powerpoint/2010/main" val="3311835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6" name="Group 6"/>
          <p:cNvGrpSpPr/>
          <p:nvPr/>
        </p:nvGrpSpPr>
        <p:grpSpPr>
          <a:xfrm>
            <a:off x="0" y="63952"/>
            <a:ext cx="18288000" cy="10159096"/>
            <a:chOff x="0" y="0"/>
            <a:chExt cx="24384000" cy="13545462"/>
          </a:xfrm>
        </p:grpSpPr>
        <p:sp>
          <p:nvSpPr>
            <p:cNvPr id="7" name="Freeform 7"/>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grpSp>
        <p:nvGrpSpPr>
          <p:cNvPr id="8" name="Group 8"/>
          <p:cNvGrpSpPr/>
          <p:nvPr/>
        </p:nvGrpSpPr>
        <p:grpSpPr>
          <a:xfrm>
            <a:off x="0" y="63952"/>
            <a:ext cx="18288000" cy="10159096"/>
            <a:chOff x="0" y="0"/>
            <a:chExt cx="24384000" cy="13545462"/>
          </a:xfrm>
        </p:grpSpPr>
        <p:sp>
          <p:nvSpPr>
            <p:cNvPr id="9" name="Freeform 9"/>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sp>
        <p:nvSpPr>
          <p:cNvPr id="10" name="Freeform 10"/>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4">
              <a:extLst>
                <a:ext uri="{96DAC541-7B7A-43D3-8B79-37D633B846F1}">
                  <asvg:svgBlip xmlns:asvg="http://schemas.microsoft.com/office/drawing/2016/SVG/main" xmlns="" r:embed="rId5"/>
                </a:ext>
              </a:extLst>
            </a:blip>
            <a:stretch>
              <a:fillRect t="-34" b="-34"/>
            </a:stretch>
          </a:blipFill>
        </p:spPr>
        <p:txBody>
          <a:bodyPr/>
          <a:lstStyle/>
          <a:p>
            <a:endParaRPr lang="tr-TR"/>
          </a:p>
        </p:txBody>
      </p:sp>
      <p:sp>
        <p:nvSpPr>
          <p:cNvPr id="11" name="Freeform 11"/>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21" name="Freeform 8"/>
          <p:cNvSpPr/>
          <p:nvPr/>
        </p:nvSpPr>
        <p:spPr>
          <a:xfrm>
            <a:off x="838200" y="8707168"/>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8"/>
            <a:stretch>
              <a:fillRect l="-56" r="-56"/>
            </a:stretch>
          </a:blipFill>
        </p:spPr>
      </p:sp>
      <p:sp>
        <p:nvSpPr>
          <p:cNvPr id="22" name="Freeform 7"/>
          <p:cNvSpPr/>
          <p:nvPr/>
        </p:nvSpPr>
        <p:spPr>
          <a:xfrm>
            <a:off x="4001119" y="8783744"/>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9"/>
            <a:stretch>
              <a:fillRect l="-99" r="-99"/>
            </a:stretch>
          </a:blipFill>
        </p:spPr>
      </p:sp>
      <p:pic>
        <p:nvPicPr>
          <p:cNvPr id="15" name="Resim 14"/>
          <p:cNvPicPr>
            <a:picLocks noChangeAspect="1"/>
          </p:cNvPicPr>
          <p:nvPr/>
        </p:nvPicPr>
        <p:blipFill>
          <a:blip r:embed="rId10"/>
          <a:stretch>
            <a:fillRect/>
          </a:stretch>
        </p:blipFill>
        <p:spPr>
          <a:xfrm>
            <a:off x="2819400" y="1828975"/>
            <a:ext cx="12649200" cy="1780186"/>
          </a:xfrm>
          <a:prstGeom prst="rect">
            <a:avLst/>
          </a:prstGeom>
        </p:spPr>
      </p:pic>
      <p:sp>
        <p:nvSpPr>
          <p:cNvPr id="16" name="Dikdörtgen 15"/>
          <p:cNvSpPr/>
          <p:nvPr/>
        </p:nvSpPr>
        <p:spPr>
          <a:xfrm>
            <a:off x="2590800" y="2207100"/>
            <a:ext cx="13396107" cy="658835"/>
          </a:xfrm>
          <a:prstGeom prst="rect">
            <a:avLst/>
          </a:prstGeom>
        </p:spPr>
        <p:txBody>
          <a:bodyPr wrap="square">
            <a:spAutoFit/>
          </a:bodyPr>
          <a:lstStyle/>
          <a:p>
            <a:pPr lvl="0" algn="just">
              <a:lnSpc>
                <a:spcPct val="107000"/>
              </a:lnSpc>
              <a:spcAft>
                <a:spcPts val="800"/>
              </a:spcAft>
            </a:pPr>
            <a:r>
              <a:rPr lang="tr-TR" sz="3600" b="1" i="1" dirty="0">
                <a:solidFill>
                  <a:schemeClr val="accent6">
                    <a:lumMod val="20000"/>
                    <a:lumOff val="80000"/>
                  </a:schemeClr>
                </a:solidFill>
                <a:latin typeface="Calibri" panose="020F0502020204030204" pitchFamily="34" charset="0"/>
                <a:ea typeface="Calibri" panose="020F0502020204030204" pitchFamily="34" charset="0"/>
                <a:cs typeface="Calibri" panose="020F0502020204030204" pitchFamily="34" charset="0"/>
              </a:rPr>
              <a:t>.</a:t>
            </a:r>
            <a:endParaRPr lang="tr-TR" sz="3600" b="1" i="1"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Dikdörtgen 16"/>
          <p:cNvSpPr/>
          <p:nvPr/>
        </p:nvSpPr>
        <p:spPr>
          <a:xfrm>
            <a:off x="3124200" y="1787906"/>
            <a:ext cx="11963400" cy="1754326"/>
          </a:xfrm>
          <a:prstGeom prst="rect">
            <a:avLst/>
          </a:prstGeom>
        </p:spPr>
        <p:txBody>
          <a:bodyPr wrap="square">
            <a:spAutoFit/>
          </a:bodyPr>
          <a:lstStyle/>
          <a:p>
            <a:pPr lvl="0" algn="just">
              <a:lnSpc>
                <a:spcPct val="150000"/>
              </a:lnSpc>
              <a:spcAft>
                <a:spcPts val="800"/>
              </a:spcAft>
            </a:pPr>
            <a:r>
              <a:rPr lang="tr-TR" sz="36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HANIMINA KARŞI ÇOK NAZİK BİR EŞ, ÇOCUKLARINA KARŞI DA ÇOK ŞEFKATLİ BİR BABA, ÖRNEK BİR AİLE REİSİ İDİ.</a:t>
            </a:r>
          </a:p>
        </p:txBody>
      </p:sp>
      <p:sp>
        <p:nvSpPr>
          <p:cNvPr id="18" name="Dikdörtgen 17"/>
          <p:cNvSpPr/>
          <p:nvPr/>
        </p:nvSpPr>
        <p:spPr>
          <a:xfrm>
            <a:off x="2590800" y="3987286"/>
            <a:ext cx="14173200" cy="3724096"/>
          </a:xfrm>
          <a:prstGeom prst="rect">
            <a:avLst/>
          </a:prstGeom>
        </p:spPr>
        <p:txBody>
          <a:bodyPr wrap="square">
            <a:spAutoFit/>
          </a:bodyPr>
          <a:lstStyle/>
          <a:p>
            <a:pPr lvl="0" algn="just">
              <a:lnSpc>
                <a:spcPct val="150000"/>
              </a:lnSpc>
              <a:spcAft>
                <a:spcPts val="800"/>
              </a:spcAft>
            </a:pPr>
            <a:r>
              <a:rPr lang="tr-TR" sz="3600" dirty="0">
                <a:solidFill>
                  <a:prstClr val="black"/>
                </a:solidFill>
                <a:latin typeface="Calibri" panose="020F0502020204030204" pitchFamily="34" charset="0"/>
                <a:ea typeface="Calibri" panose="020F0502020204030204" pitchFamily="34" charset="0"/>
                <a:cs typeface="Calibri" panose="020F0502020204030204" pitchFamily="34" charset="0"/>
              </a:rPr>
              <a:t>Uzun yıllar </a:t>
            </a:r>
            <a:r>
              <a:rPr lang="tr-TR"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Resûlullah'ın</a:t>
            </a:r>
            <a:r>
              <a:rPr lang="tr-TR" sz="3600" dirty="0">
                <a:solidFill>
                  <a:prstClr val="black"/>
                </a:solidFill>
                <a:latin typeface="Calibri" panose="020F0502020204030204" pitchFamily="34" charset="0"/>
                <a:ea typeface="Calibri" panose="020F0502020204030204" pitchFamily="34" charset="0"/>
                <a:cs typeface="Calibri" panose="020F0502020204030204" pitchFamily="34" charset="0"/>
              </a:rPr>
              <a:t> hizmetinde bulunan ve onun yaşantısına </a:t>
            </a:r>
          </a:p>
          <a:p>
            <a:pPr lvl="0" algn="just">
              <a:lnSpc>
                <a:spcPct val="150000"/>
              </a:lnSpc>
              <a:spcAft>
                <a:spcPts val="800"/>
              </a:spcAft>
            </a:pPr>
            <a:r>
              <a:rPr lang="tr-TR" sz="3600" dirty="0">
                <a:solidFill>
                  <a:prstClr val="black"/>
                </a:solidFill>
                <a:latin typeface="Calibri" panose="020F0502020204030204" pitchFamily="34" charset="0"/>
                <a:ea typeface="Calibri" panose="020F0502020204030204" pitchFamily="34" charset="0"/>
                <a:cs typeface="Calibri" panose="020F0502020204030204" pitchFamily="34" charset="0"/>
              </a:rPr>
              <a:t>yakından tanık olma imkânına sahip olan Enes b. Mâlik şöyle söylemişti: </a:t>
            </a:r>
            <a:endParaRPr lang="tr-TR" sz="3600" dirty="0">
              <a:solidFill>
                <a:prstClr val="black"/>
              </a:solidFill>
            </a:endParaRPr>
          </a:p>
          <a:p>
            <a:pPr lvl="0" algn="just">
              <a:lnSpc>
                <a:spcPct val="150000"/>
              </a:lnSpc>
              <a:spcAft>
                <a:spcPts val="800"/>
              </a:spcAft>
            </a:pPr>
            <a:r>
              <a:rPr lang="tr-TR" sz="3600" dirty="0">
                <a:solidFill>
                  <a:prstClr val="black"/>
                </a:solidFill>
              </a:rPr>
              <a:t>“Aile fertlerine Hz. Peygamber’den daha fazla merhametli ve </a:t>
            </a:r>
            <a:endParaRPr lang="tr-TR" sz="3600" dirty="0" smtClean="0">
              <a:solidFill>
                <a:prstClr val="black"/>
              </a:solidFill>
            </a:endParaRPr>
          </a:p>
          <a:p>
            <a:pPr lvl="0" algn="just">
              <a:lnSpc>
                <a:spcPct val="150000"/>
              </a:lnSpc>
              <a:spcAft>
                <a:spcPts val="800"/>
              </a:spcAft>
            </a:pPr>
            <a:r>
              <a:rPr lang="tr-TR" sz="3600" dirty="0" smtClean="0">
                <a:solidFill>
                  <a:prstClr val="black"/>
                </a:solidFill>
              </a:rPr>
              <a:t>iyi </a:t>
            </a:r>
            <a:r>
              <a:rPr lang="tr-TR" sz="3600" dirty="0">
                <a:solidFill>
                  <a:prstClr val="black"/>
                </a:solidFill>
              </a:rPr>
              <a:t>davranan bir kimse görmedim.”</a:t>
            </a:r>
          </a:p>
        </p:txBody>
      </p:sp>
      <p:sp>
        <p:nvSpPr>
          <p:cNvPr id="19" name="Dikdörtgen 18"/>
          <p:cNvSpPr/>
          <p:nvPr/>
        </p:nvSpPr>
        <p:spPr>
          <a:xfrm>
            <a:off x="9288853" y="7129691"/>
            <a:ext cx="2575962" cy="388696"/>
          </a:xfrm>
          <a:prstGeom prst="rect">
            <a:avLst/>
          </a:prstGeom>
        </p:spPr>
        <p:txBody>
          <a:bodyPr wrap="none">
            <a:spAutoFit/>
          </a:bodyPr>
          <a:lstStyle/>
          <a:p>
            <a:pPr lvl="0" algn="just">
              <a:lnSpc>
                <a:spcPct val="107000"/>
              </a:lnSpc>
              <a:spcAft>
                <a:spcPts val="800"/>
              </a:spcAft>
            </a:pPr>
            <a:r>
              <a:rPr lang="tr-TR"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tr-TR" dirty="0" err="1">
                <a:solidFill>
                  <a:prstClr val="black"/>
                </a:solidFill>
                <a:latin typeface="Calibri" panose="020F0502020204030204" pitchFamily="34" charset="0"/>
                <a:ea typeface="Calibri" panose="020F0502020204030204" pitchFamily="34" charset="0"/>
                <a:cs typeface="Calibri" panose="020F0502020204030204" pitchFamily="34" charset="0"/>
              </a:rPr>
              <a:t>İbn</a:t>
            </a:r>
            <a:r>
              <a:rPr lang="tr-TR"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tr-TR" dirty="0" err="1">
                <a:solidFill>
                  <a:prstClr val="black"/>
                </a:solidFill>
                <a:latin typeface="Calibri" panose="020F0502020204030204" pitchFamily="34" charset="0"/>
                <a:ea typeface="Calibri" panose="020F0502020204030204" pitchFamily="34" charset="0"/>
                <a:cs typeface="Calibri" panose="020F0502020204030204" pitchFamily="34" charset="0"/>
              </a:rPr>
              <a:t>Sa’d</a:t>
            </a:r>
            <a:r>
              <a:rPr lang="tr-TR"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tr-TR" dirty="0" err="1">
                <a:solidFill>
                  <a:prstClr val="black"/>
                </a:solidFill>
                <a:latin typeface="Calibri" panose="020F0502020204030204" pitchFamily="34" charset="0"/>
                <a:ea typeface="Calibri" panose="020F0502020204030204" pitchFamily="34" charset="0"/>
                <a:cs typeface="Calibri" panose="020F0502020204030204" pitchFamily="34" charset="0"/>
              </a:rPr>
              <a:t>Tabakât</a:t>
            </a:r>
            <a:r>
              <a:rPr lang="tr-TR" dirty="0">
                <a:solidFill>
                  <a:prstClr val="black"/>
                </a:solidFill>
                <a:latin typeface="Calibri" panose="020F0502020204030204" pitchFamily="34" charset="0"/>
                <a:ea typeface="Calibri" panose="020F0502020204030204" pitchFamily="34" charset="0"/>
                <a:cs typeface="Calibri" panose="020F0502020204030204" pitchFamily="34" charset="0"/>
              </a:rPr>
              <a:t>, I, 136)</a:t>
            </a:r>
          </a:p>
        </p:txBody>
      </p:sp>
    </p:spTree>
    <p:extLst>
      <p:ext uri="{BB962C8B-B14F-4D97-AF65-F5344CB8AC3E}">
        <p14:creationId xmlns:p14="http://schemas.microsoft.com/office/powerpoint/2010/main" val="3752638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6" name="Group 6"/>
          <p:cNvGrpSpPr/>
          <p:nvPr/>
        </p:nvGrpSpPr>
        <p:grpSpPr>
          <a:xfrm>
            <a:off x="0" y="63952"/>
            <a:ext cx="18288000" cy="10159096"/>
            <a:chOff x="0" y="0"/>
            <a:chExt cx="24384000" cy="13545462"/>
          </a:xfrm>
        </p:grpSpPr>
        <p:sp>
          <p:nvSpPr>
            <p:cNvPr id="7" name="Freeform 7"/>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grpSp>
        <p:nvGrpSpPr>
          <p:cNvPr id="8" name="Group 8"/>
          <p:cNvGrpSpPr/>
          <p:nvPr/>
        </p:nvGrpSpPr>
        <p:grpSpPr>
          <a:xfrm>
            <a:off x="0" y="63952"/>
            <a:ext cx="18288000" cy="10159096"/>
            <a:chOff x="0" y="0"/>
            <a:chExt cx="24384000" cy="13545462"/>
          </a:xfrm>
        </p:grpSpPr>
        <p:sp>
          <p:nvSpPr>
            <p:cNvPr id="9" name="Freeform 9"/>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sp>
        <p:nvSpPr>
          <p:cNvPr id="10" name="Freeform 10"/>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4">
              <a:extLst>
                <a:ext uri="{96DAC541-7B7A-43D3-8B79-37D633B846F1}">
                  <asvg:svgBlip xmlns:asvg="http://schemas.microsoft.com/office/drawing/2016/SVG/main" xmlns="" r:embed="rId5"/>
                </a:ext>
              </a:extLst>
            </a:blip>
            <a:stretch>
              <a:fillRect t="-34" b="-34"/>
            </a:stretch>
          </a:blipFill>
        </p:spPr>
        <p:txBody>
          <a:bodyPr/>
          <a:lstStyle/>
          <a:p>
            <a:endParaRPr lang="tr-TR"/>
          </a:p>
        </p:txBody>
      </p:sp>
      <p:sp>
        <p:nvSpPr>
          <p:cNvPr id="11" name="Freeform 11"/>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21" name="Freeform 8"/>
          <p:cNvSpPr/>
          <p:nvPr/>
        </p:nvSpPr>
        <p:spPr>
          <a:xfrm>
            <a:off x="838200" y="8707168"/>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8"/>
            <a:stretch>
              <a:fillRect l="-56" r="-56"/>
            </a:stretch>
          </a:blipFill>
        </p:spPr>
      </p:sp>
      <p:sp>
        <p:nvSpPr>
          <p:cNvPr id="22" name="Freeform 7"/>
          <p:cNvSpPr/>
          <p:nvPr/>
        </p:nvSpPr>
        <p:spPr>
          <a:xfrm>
            <a:off x="4001119" y="8783744"/>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9"/>
            <a:stretch>
              <a:fillRect l="-99" r="-99"/>
            </a:stretch>
          </a:blipFill>
        </p:spPr>
      </p:sp>
      <p:sp>
        <p:nvSpPr>
          <p:cNvPr id="14" name="Dikdörtgen 13"/>
          <p:cNvSpPr/>
          <p:nvPr/>
        </p:nvSpPr>
        <p:spPr>
          <a:xfrm>
            <a:off x="3516938" y="4303856"/>
            <a:ext cx="13288985" cy="2585323"/>
          </a:xfrm>
          <a:prstGeom prst="rect">
            <a:avLst/>
          </a:prstGeom>
        </p:spPr>
        <p:txBody>
          <a:bodyPr wrap="square">
            <a:spAutoFit/>
          </a:bodyPr>
          <a:lstStyle/>
          <a:p>
            <a:pPr>
              <a:lnSpc>
                <a:spcPct val="150000"/>
              </a:lnSpc>
            </a:pPr>
            <a:r>
              <a:rPr lang="tr-TR" sz="3600" dirty="0"/>
              <a:t>Onları omzuna alır, taşırdı. Bir gün Hasan’ı omzunda taşırken</a:t>
            </a:r>
          </a:p>
          <a:p>
            <a:pPr>
              <a:lnSpc>
                <a:spcPct val="150000"/>
              </a:lnSpc>
            </a:pPr>
            <a:r>
              <a:rPr lang="tr-TR" sz="3600" dirty="0"/>
              <a:t> “Allah’ım, ben onu seviyorum ve senin de sevmeni diliyorum” </a:t>
            </a:r>
          </a:p>
          <a:p>
            <a:pPr>
              <a:lnSpc>
                <a:spcPct val="150000"/>
              </a:lnSpc>
            </a:pPr>
            <a:r>
              <a:rPr lang="tr-TR" sz="3600" dirty="0"/>
              <a:t>diye </a:t>
            </a:r>
            <a:r>
              <a:rPr lang="tr-TR" sz="3600" dirty="0" err="1"/>
              <a:t>duâ</a:t>
            </a:r>
            <a:r>
              <a:rPr lang="tr-TR" sz="3600" dirty="0"/>
              <a:t> ettiğine şahit oldu onu tanıma şerefine eren güzide dostları…</a:t>
            </a:r>
          </a:p>
        </p:txBody>
      </p:sp>
      <p:pic>
        <p:nvPicPr>
          <p:cNvPr id="15" name="Resim 14"/>
          <p:cNvPicPr>
            <a:picLocks noChangeAspect="1"/>
          </p:cNvPicPr>
          <p:nvPr/>
        </p:nvPicPr>
        <p:blipFill>
          <a:blip r:embed="rId10"/>
          <a:stretch>
            <a:fillRect/>
          </a:stretch>
        </p:blipFill>
        <p:spPr>
          <a:xfrm>
            <a:off x="3516938" y="2108651"/>
            <a:ext cx="12115800" cy="1780186"/>
          </a:xfrm>
          <a:prstGeom prst="rect">
            <a:avLst/>
          </a:prstGeom>
        </p:spPr>
      </p:pic>
      <p:sp>
        <p:nvSpPr>
          <p:cNvPr id="16" name="Dikdörtgen 15"/>
          <p:cNvSpPr/>
          <p:nvPr/>
        </p:nvSpPr>
        <p:spPr>
          <a:xfrm>
            <a:off x="3970638" y="2179542"/>
            <a:ext cx="11574161" cy="1661993"/>
          </a:xfrm>
          <a:prstGeom prst="rect">
            <a:avLst/>
          </a:prstGeom>
        </p:spPr>
        <p:txBody>
          <a:bodyPr wrap="square">
            <a:spAutoFit/>
          </a:bodyPr>
          <a:lstStyle/>
          <a:p>
            <a:pPr>
              <a:lnSpc>
                <a:spcPct val="150000"/>
              </a:lnSpc>
            </a:pPr>
            <a:r>
              <a:rPr lang="tr-TR" sz="3400" b="1" i="1" dirty="0">
                <a:solidFill>
                  <a:schemeClr val="accent6">
                    <a:lumMod val="20000"/>
                    <a:lumOff val="80000"/>
                  </a:schemeClr>
                </a:solidFill>
              </a:rPr>
              <a:t>ÇOCUKLARI VE TORUNLARI HASAN VE HÜSEYİN’İ ÇOK SEVERDİ . ONLARLA SIK SIK OYNAR, ELİNDEN GELDİĞİ KADAR İLGİLENİRDİ</a:t>
            </a:r>
            <a:r>
              <a:rPr lang="tr-TR" sz="3200" b="1" i="1" dirty="0">
                <a:solidFill>
                  <a:schemeClr val="accent6">
                    <a:lumMod val="20000"/>
                    <a:lumOff val="80000"/>
                  </a:schemeClr>
                </a:solidFill>
              </a:rPr>
              <a:t>. </a:t>
            </a:r>
            <a:endParaRPr lang="tr-TR" b="1" i="1" dirty="0">
              <a:solidFill>
                <a:schemeClr val="accent6">
                  <a:lumMod val="20000"/>
                  <a:lumOff val="80000"/>
                </a:schemeClr>
              </a:solidFill>
            </a:endParaRPr>
          </a:p>
        </p:txBody>
      </p:sp>
      <p:sp>
        <p:nvSpPr>
          <p:cNvPr id="17" name="Dikdörtgen 16"/>
          <p:cNvSpPr/>
          <p:nvPr/>
        </p:nvSpPr>
        <p:spPr>
          <a:xfrm>
            <a:off x="8853848" y="7116361"/>
            <a:ext cx="1807739" cy="369332"/>
          </a:xfrm>
          <a:prstGeom prst="rect">
            <a:avLst/>
          </a:prstGeom>
        </p:spPr>
        <p:txBody>
          <a:bodyPr wrap="none">
            <a:spAutoFit/>
          </a:bodyPr>
          <a:lstStyle/>
          <a:p>
            <a:r>
              <a:rPr lang="tr-TR" spc="-5" dirty="0">
                <a:solidFill>
                  <a:srgbClr val="555555"/>
                </a:solidFill>
                <a:latin typeface="Georgia" panose="02040502050405020303" pitchFamily="18" charset="0"/>
                <a:ea typeface="Calibri" panose="020F0502020204030204" pitchFamily="34" charset="0"/>
                <a:cs typeface="Times New Roman" panose="02020603050405020304" pitchFamily="18" charset="0"/>
              </a:rPr>
              <a:t>(</a:t>
            </a:r>
            <a:r>
              <a:rPr lang="tr-TR" dirty="0" err="1">
                <a:latin typeface="Times New Roman" panose="02020603050405020304" pitchFamily="18" charset="0"/>
                <a:ea typeface="Calibri" panose="020F0502020204030204" pitchFamily="34" charset="0"/>
              </a:rPr>
              <a:t>Tirmizî</a:t>
            </a:r>
            <a:r>
              <a:rPr lang="tr-TR" dirty="0">
                <a:latin typeface="Times New Roman" panose="02020603050405020304" pitchFamily="18" charset="0"/>
                <a:ea typeface="Calibri" panose="020F0502020204030204" pitchFamily="34" charset="0"/>
              </a:rPr>
              <a:t>, </a:t>
            </a:r>
            <a:r>
              <a:rPr lang="tr-TR" dirty="0" err="1">
                <a:latin typeface="Times New Roman" panose="02020603050405020304" pitchFamily="18" charset="0"/>
                <a:ea typeface="Calibri" panose="020F0502020204030204" pitchFamily="34" charset="0"/>
              </a:rPr>
              <a:t>Birr</a:t>
            </a:r>
            <a:r>
              <a:rPr lang="tr-TR" dirty="0">
                <a:latin typeface="Times New Roman" panose="02020603050405020304" pitchFamily="18" charset="0"/>
                <a:ea typeface="Calibri" panose="020F0502020204030204" pitchFamily="34" charset="0"/>
              </a:rPr>
              <a:t> 12)</a:t>
            </a:r>
            <a:endParaRPr lang="tr-TR" dirty="0"/>
          </a:p>
        </p:txBody>
      </p:sp>
    </p:spTree>
    <p:extLst>
      <p:ext uri="{BB962C8B-B14F-4D97-AF65-F5344CB8AC3E}">
        <p14:creationId xmlns:p14="http://schemas.microsoft.com/office/powerpoint/2010/main" val="4084656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6" name="Group 6"/>
          <p:cNvGrpSpPr/>
          <p:nvPr/>
        </p:nvGrpSpPr>
        <p:grpSpPr>
          <a:xfrm>
            <a:off x="0" y="63952"/>
            <a:ext cx="18288000" cy="10159096"/>
            <a:chOff x="0" y="0"/>
            <a:chExt cx="24384000" cy="13545462"/>
          </a:xfrm>
        </p:grpSpPr>
        <p:sp>
          <p:nvSpPr>
            <p:cNvPr id="7" name="Freeform 7"/>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grpSp>
        <p:nvGrpSpPr>
          <p:cNvPr id="8" name="Group 8"/>
          <p:cNvGrpSpPr/>
          <p:nvPr/>
        </p:nvGrpSpPr>
        <p:grpSpPr>
          <a:xfrm>
            <a:off x="0" y="63952"/>
            <a:ext cx="18288000" cy="10159096"/>
            <a:chOff x="0" y="0"/>
            <a:chExt cx="24384000" cy="13545462"/>
          </a:xfrm>
        </p:grpSpPr>
        <p:sp>
          <p:nvSpPr>
            <p:cNvPr id="9" name="Freeform 9"/>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sp>
        <p:nvSpPr>
          <p:cNvPr id="10" name="Freeform 10"/>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4">
              <a:extLst>
                <a:ext uri="{96DAC541-7B7A-43D3-8B79-37D633B846F1}">
                  <asvg:svgBlip xmlns:asvg="http://schemas.microsoft.com/office/drawing/2016/SVG/main" xmlns="" r:embed="rId5"/>
                </a:ext>
              </a:extLst>
            </a:blip>
            <a:stretch>
              <a:fillRect t="-34" b="-34"/>
            </a:stretch>
          </a:blipFill>
        </p:spPr>
        <p:txBody>
          <a:bodyPr/>
          <a:lstStyle/>
          <a:p>
            <a:endParaRPr lang="tr-TR"/>
          </a:p>
        </p:txBody>
      </p:sp>
      <p:sp>
        <p:nvSpPr>
          <p:cNvPr id="11" name="Freeform 11"/>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21" name="Freeform 8"/>
          <p:cNvSpPr/>
          <p:nvPr/>
        </p:nvSpPr>
        <p:spPr>
          <a:xfrm>
            <a:off x="838200" y="8707168"/>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8"/>
            <a:stretch>
              <a:fillRect l="-56" r="-56"/>
            </a:stretch>
          </a:blipFill>
        </p:spPr>
      </p:sp>
      <p:sp>
        <p:nvSpPr>
          <p:cNvPr id="22" name="Freeform 7"/>
          <p:cNvSpPr/>
          <p:nvPr/>
        </p:nvSpPr>
        <p:spPr>
          <a:xfrm>
            <a:off x="4001119" y="8783744"/>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9"/>
            <a:stretch>
              <a:fillRect l="-99" r="-99"/>
            </a:stretch>
          </a:blipFill>
        </p:spPr>
      </p:sp>
      <p:sp>
        <p:nvSpPr>
          <p:cNvPr id="14" name="Dikdörtgen 13"/>
          <p:cNvSpPr/>
          <p:nvPr/>
        </p:nvSpPr>
        <p:spPr>
          <a:xfrm>
            <a:off x="3505200" y="4259142"/>
            <a:ext cx="11597493" cy="3416320"/>
          </a:xfrm>
          <a:prstGeom prst="rect">
            <a:avLst/>
          </a:prstGeom>
        </p:spPr>
        <p:txBody>
          <a:bodyPr wrap="square">
            <a:spAutoFit/>
          </a:bodyPr>
          <a:lstStyle/>
          <a:p>
            <a:pPr algn="just">
              <a:lnSpc>
                <a:spcPct val="150000"/>
              </a:lnSpc>
            </a:pPr>
            <a:r>
              <a:rPr lang="tr-TR" sz="3600" dirty="0"/>
              <a:t>Hz. Muhammed (</a:t>
            </a:r>
            <a:r>
              <a:rPr lang="tr-TR" sz="3600" dirty="0" err="1"/>
              <a:t>s.a.s</a:t>
            </a:r>
            <a:r>
              <a:rPr lang="tr-TR" sz="3600" dirty="0"/>
              <a:t>.)’in ailesi mutlu ve huzurlu bir aileydi. </a:t>
            </a:r>
          </a:p>
          <a:p>
            <a:pPr algn="just">
              <a:lnSpc>
                <a:spcPct val="150000"/>
              </a:lnSpc>
            </a:pPr>
            <a:r>
              <a:rPr lang="tr-TR" sz="3600" dirty="0"/>
              <a:t>Kızı Fatıma (</a:t>
            </a:r>
            <a:r>
              <a:rPr lang="tr-TR" sz="3600" dirty="0" err="1"/>
              <a:t>r.a</a:t>
            </a:r>
            <a:r>
              <a:rPr lang="tr-TR" sz="3600" dirty="0"/>
              <a:t>)'</a:t>
            </a:r>
            <a:r>
              <a:rPr lang="tr-TR" sz="3600" dirty="0" err="1"/>
              <a:t>yı</a:t>
            </a:r>
            <a:r>
              <a:rPr lang="tr-TR" sz="3600" dirty="0"/>
              <a:t> çok severdi. </a:t>
            </a:r>
          </a:p>
          <a:p>
            <a:pPr algn="just">
              <a:lnSpc>
                <a:spcPct val="150000"/>
              </a:lnSpc>
            </a:pPr>
            <a:r>
              <a:rPr lang="tr-TR" sz="3600" dirty="0"/>
              <a:t>Bir sefere çıkacağı zaman en son ona uğrar, </a:t>
            </a:r>
          </a:p>
          <a:p>
            <a:pPr algn="just">
              <a:lnSpc>
                <a:spcPct val="150000"/>
              </a:lnSpc>
            </a:pPr>
            <a:r>
              <a:rPr lang="tr-TR" sz="3600" dirty="0"/>
              <a:t>dönüşünde ise önce onun yanına giderdi.</a:t>
            </a:r>
          </a:p>
        </p:txBody>
      </p:sp>
      <p:pic>
        <p:nvPicPr>
          <p:cNvPr id="15" name="Resim 14"/>
          <p:cNvPicPr>
            <a:picLocks noChangeAspect="1"/>
          </p:cNvPicPr>
          <p:nvPr/>
        </p:nvPicPr>
        <p:blipFill>
          <a:blip r:embed="rId10"/>
          <a:stretch>
            <a:fillRect/>
          </a:stretch>
        </p:blipFill>
        <p:spPr>
          <a:xfrm>
            <a:off x="3703615" y="2034409"/>
            <a:ext cx="10610351" cy="1780186"/>
          </a:xfrm>
          <a:prstGeom prst="rect">
            <a:avLst/>
          </a:prstGeom>
        </p:spPr>
      </p:pic>
      <p:sp>
        <p:nvSpPr>
          <p:cNvPr id="16" name="Dikdörtgen 15"/>
          <p:cNvSpPr/>
          <p:nvPr/>
        </p:nvSpPr>
        <p:spPr>
          <a:xfrm>
            <a:off x="4131990" y="2061622"/>
            <a:ext cx="9753600" cy="1754326"/>
          </a:xfrm>
          <a:prstGeom prst="rect">
            <a:avLst/>
          </a:prstGeom>
        </p:spPr>
        <p:txBody>
          <a:bodyPr wrap="square">
            <a:spAutoFit/>
          </a:bodyPr>
          <a:lstStyle/>
          <a:p>
            <a:pPr lvl="0" algn="just">
              <a:lnSpc>
                <a:spcPct val="150000"/>
              </a:lnSpc>
            </a:pPr>
            <a:r>
              <a:rPr lang="tr-TR" sz="3600" b="1" i="1" dirty="0">
                <a:solidFill>
                  <a:schemeClr val="accent6">
                    <a:lumMod val="20000"/>
                    <a:lumOff val="80000"/>
                  </a:schemeClr>
                </a:solidFill>
              </a:rPr>
              <a:t>SEVGİLİ KIZINI KARŞILAMAK İÇİN AYAĞA KALKAR, </a:t>
            </a:r>
          </a:p>
          <a:p>
            <a:pPr lvl="0" algn="just">
              <a:lnSpc>
                <a:spcPct val="150000"/>
              </a:lnSpc>
            </a:pPr>
            <a:r>
              <a:rPr lang="tr-TR" sz="3600" b="1" i="1" dirty="0">
                <a:solidFill>
                  <a:schemeClr val="accent6">
                    <a:lumMod val="20000"/>
                    <a:lumOff val="80000"/>
                  </a:schemeClr>
                </a:solidFill>
              </a:rPr>
              <a:t>ALNINDAN ÖPER VE YANINA OTURTURDU.</a:t>
            </a:r>
          </a:p>
        </p:txBody>
      </p:sp>
    </p:spTree>
    <p:extLst>
      <p:ext uri="{BB962C8B-B14F-4D97-AF65-F5344CB8AC3E}">
        <p14:creationId xmlns:p14="http://schemas.microsoft.com/office/powerpoint/2010/main" val="4286976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6" name="Group 6"/>
          <p:cNvGrpSpPr/>
          <p:nvPr/>
        </p:nvGrpSpPr>
        <p:grpSpPr>
          <a:xfrm>
            <a:off x="0" y="63952"/>
            <a:ext cx="18288000" cy="10159096"/>
            <a:chOff x="0" y="0"/>
            <a:chExt cx="24384000" cy="13545462"/>
          </a:xfrm>
        </p:grpSpPr>
        <p:sp>
          <p:nvSpPr>
            <p:cNvPr id="7" name="Freeform 7"/>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grpSp>
        <p:nvGrpSpPr>
          <p:cNvPr id="8" name="Group 8"/>
          <p:cNvGrpSpPr/>
          <p:nvPr/>
        </p:nvGrpSpPr>
        <p:grpSpPr>
          <a:xfrm>
            <a:off x="152398" y="-293269"/>
            <a:ext cx="18288000" cy="10159096"/>
            <a:chOff x="0" y="0"/>
            <a:chExt cx="24384000" cy="13545462"/>
          </a:xfrm>
        </p:grpSpPr>
        <p:sp>
          <p:nvSpPr>
            <p:cNvPr id="9" name="Freeform 9"/>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sp>
        <p:nvSpPr>
          <p:cNvPr id="10" name="Freeform 10"/>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4">
              <a:extLst>
                <a:ext uri="{96DAC541-7B7A-43D3-8B79-37D633B846F1}">
                  <asvg:svgBlip xmlns:asvg="http://schemas.microsoft.com/office/drawing/2016/SVG/main" xmlns="" r:embed="rId5"/>
                </a:ext>
              </a:extLst>
            </a:blip>
            <a:stretch>
              <a:fillRect t="-34" b="-34"/>
            </a:stretch>
          </a:blipFill>
        </p:spPr>
        <p:txBody>
          <a:bodyPr/>
          <a:lstStyle/>
          <a:p>
            <a:endParaRPr lang="tr-TR"/>
          </a:p>
        </p:txBody>
      </p:sp>
      <p:sp>
        <p:nvSpPr>
          <p:cNvPr id="11" name="Freeform 11"/>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21" name="Freeform 8"/>
          <p:cNvSpPr/>
          <p:nvPr/>
        </p:nvSpPr>
        <p:spPr>
          <a:xfrm>
            <a:off x="838200" y="8707168"/>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8"/>
            <a:stretch>
              <a:fillRect l="-56" r="-56"/>
            </a:stretch>
          </a:blipFill>
        </p:spPr>
      </p:sp>
      <p:sp>
        <p:nvSpPr>
          <p:cNvPr id="22" name="Freeform 7"/>
          <p:cNvSpPr/>
          <p:nvPr/>
        </p:nvSpPr>
        <p:spPr>
          <a:xfrm>
            <a:off x="4001119" y="8783744"/>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9"/>
            <a:stretch>
              <a:fillRect l="-99" r="-99"/>
            </a:stretch>
          </a:blipFill>
        </p:spPr>
      </p:sp>
      <p:sp>
        <p:nvSpPr>
          <p:cNvPr id="14" name="Dikdörtgen 13"/>
          <p:cNvSpPr/>
          <p:nvPr/>
        </p:nvSpPr>
        <p:spPr>
          <a:xfrm>
            <a:off x="1915884" y="4102344"/>
            <a:ext cx="16649698" cy="2446824"/>
          </a:xfrm>
          <a:prstGeom prst="rect">
            <a:avLst/>
          </a:prstGeom>
        </p:spPr>
        <p:txBody>
          <a:bodyPr wrap="square">
            <a:spAutoFit/>
          </a:bodyPr>
          <a:lstStyle/>
          <a:p>
            <a:pPr>
              <a:lnSpc>
                <a:spcPct val="150000"/>
              </a:lnSpc>
            </a:pPr>
            <a:r>
              <a:rPr lang="tr-TR" sz="3400" dirty="0"/>
              <a:t>Hz. Peygamber’in aile içi adaletin değerini belirten ifadelerinden biri şu şekildedir: </a:t>
            </a:r>
          </a:p>
          <a:p>
            <a:pPr>
              <a:lnSpc>
                <a:spcPct val="150000"/>
              </a:lnSpc>
            </a:pPr>
            <a:r>
              <a:rPr lang="tr-TR" sz="3400" dirty="0"/>
              <a:t>“Yönettikleri insanlara, ailelerine ve sorumlu oldukları kişilere karşı adaletli davrananlar, </a:t>
            </a:r>
            <a:endParaRPr lang="tr-TR" sz="3400" dirty="0" smtClean="0"/>
          </a:p>
          <a:p>
            <a:pPr>
              <a:lnSpc>
                <a:spcPct val="150000"/>
              </a:lnSpc>
            </a:pPr>
            <a:r>
              <a:rPr lang="tr-TR" sz="3400" dirty="0" smtClean="0"/>
              <a:t>Allah </a:t>
            </a:r>
            <a:r>
              <a:rPr lang="tr-TR" sz="3400" dirty="0"/>
              <a:t>katında, Rahman’ın yanında nurdan minberler üzerinde ağırlanacaklardır</a:t>
            </a:r>
            <a:r>
              <a:rPr lang="tr-TR" sz="3400" dirty="0" smtClean="0"/>
              <a:t>.”</a:t>
            </a:r>
            <a:endParaRPr lang="tr-TR" sz="3400" dirty="0"/>
          </a:p>
        </p:txBody>
      </p:sp>
      <p:pic>
        <p:nvPicPr>
          <p:cNvPr id="15" name="Resim 14"/>
          <p:cNvPicPr>
            <a:picLocks noChangeAspect="1"/>
          </p:cNvPicPr>
          <p:nvPr/>
        </p:nvPicPr>
        <p:blipFill>
          <a:blip r:embed="rId10"/>
          <a:stretch>
            <a:fillRect/>
          </a:stretch>
        </p:blipFill>
        <p:spPr>
          <a:xfrm>
            <a:off x="3467097" y="1887050"/>
            <a:ext cx="11658602" cy="1780186"/>
          </a:xfrm>
          <a:prstGeom prst="rect">
            <a:avLst/>
          </a:prstGeom>
        </p:spPr>
      </p:pic>
      <p:sp>
        <p:nvSpPr>
          <p:cNvPr id="16" name="Dikdörtgen 15"/>
          <p:cNvSpPr/>
          <p:nvPr/>
        </p:nvSpPr>
        <p:spPr>
          <a:xfrm>
            <a:off x="3725386" y="1867768"/>
            <a:ext cx="14005559" cy="1754326"/>
          </a:xfrm>
          <a:prstGeom prst="rect">
            <a:avLst/>
          </a:prstGeom>
        </p:spPr>
        <p:txBody>
          <a:bodyPr wrap="square">
            <a:spAutoFit/>
          </a:bodyPr>
          <a:lstStyle/>
          <a:p>
            <a:pPr lvl="0">
              <a:lnSpc>
                <a:spcPct val="150000"/>
              </a:lnSpc>
            </a:pPr>
            <a:r>
              <a:rPr lang="tr-TR" sz="3600" b="1" i="1" dirty="0">
                <a:solidFill>
                  <a:schemeClr val="accent6">
                    <a:lumMod val="20000"/>
                    <a:lumOff val="80000"/>
                  </a:schemeClr>
                </a:solidFill>
              </a:rPr>
              <a:t>ÇOCUKLARA ADALETLİ DAVRANMAYA TEŞVİK EDER, SEVGİ, </a:t>
            </a:r>
            <a:endParaRPr lang="tr-TR" sz="3600" b="1" i="1" dirty="0" smtClean="0">
              <a:solidFill>
                <a:schemeClr val="accent6">
                  <a:lumMod val="20000"/>
                  <a:lumOff val="80000"/>
                </a:schemeClr>
              </a:solidFill>
            </a:endParaRPr>
          </a:p>
          <a:p>
            <a:pPr lvl="0">
              <a:lnSpc>
                <a:spcPct val="150000"/>
              </a:lnSpc>
            </a:pPr>
            <a:r>
              <a:rPr lang="tr-TR" sz="3600" b="1" i="1" dirty="0" smtClean="0">
                <a:solidFill>
                  <a:schemeClr val="accent6">
                    <a:lumMod val="20000"/>
                    <a:lumOff val="80000"/>
                  </a:schemeClr>
                </a:solidFill>
              </a:rPr>
              <a:t>ŞEFKAT</a:t>
            </a:r>
            <a:r>
              <a:rPr lang="tr-TR" sz="3600" b="1" i="1" dirty="0">
                <a:solidFill>
                  <a:schemeClr val="accent6">
                    <a:lumMod val="20000"/>
                    <a:lumOff val="80000"/>
                  </a:schemeClr>
                </a:solidFill>
              </a:rPr>
              <a:t> </a:t>
            </a:r>
            <a:r>
              <a:rPr lang="tr-TR" sz="3600" b="1" i="1" dirty="0" smtClean="0">
                <a:solidFill>
                  <a:schemeClr val="accent6">
                    <a:lumMod val="20000"/>
                    <a:lumOff val="80000"/>
                  </a:schemeClr>
                </a:solidFill>
              </a:rPr>
              <a:t>VE </a:t>
            </a:r>
            <a:r>
              <a:rPr lang="tr-TR" sz="3600" b="1" i="1" dirty="0">
                <a:solidFill>
                  <a:schemeClr val="accent6">
                    <a:lumMod val="20000"/>
                    <a:lumOff val="80000"/>
                  </a:schemeClr>
                </a:solidFill>
              </a:rPr>
              <a:t>MERHAMET </a:t>
            </a:r>
            <a:r>
              <a:rPr lang="tr-TR" sz="3600" b="1" i="1" dirty="0" smtClean="0">
                <a:solidFill>
                  <a:schemeClr val="accent6">
                    <a:lumMod val="20000"/>
                    <a:lumOff val="80000"/>
                  </a:schemeClr>
                </a:solidFill>
              </a:rPr>
              <a:t>GÖSTERİLMESİNİ İSTERDİ.</a:t>
            </a:r>
            <a:endParaRPr lang="tr-TR" sz="3600" b="1" i="1" dirty="0">
              <a:solidFill>
                <a:schemeClr val="accent6">
                  <a:lumMod val="20000"/>
                  <a:lumOff val="80000"/>
                </a:schemeClr>
              </a:solidFill>
            </a:endParaRPr>
          </a:p>
        </p:txBody>
      </p:sp>
      <p:sp>
        <p:nvSpPr>
          <p:cNvPr id="12" name="Dikdörtgen 11"/>
          <p:cNvSpPr/>
          <p:nvPr/>
        </p:nvSpPr>
        <p:spPr>
          <a:xfrm>
            <a:off x="8839200" y="6775502"/>
            <a:ext cx="2025106" cy="507831"/>
          </a:xfrm>
          <a:prstGeom prst="rect">
            <a:avLst/>
          </a:prstGeom>
        </p:spPr>
        <p:txBody>
          <a:bodyPr wrap="none">
            <a:spAutoFit/>
          </a:bodyPr>
          <a:lstStyle/>
          <a:p>
            <a:pPr lvl="0">
              <a:lnSpc>
                <a:spcPct val="150000"/>
              </a:lnSpc>
            </a:pPr>
            <a:r>
              <a:rPr lang="tr-TR" dirty="0">
                <a:solidFill>
                  <a:prstClr val="black"/>
                </a:solidFill>
              </a:rPr>
              <a:t>(Müslim, </a:t>
            </a:r>
            <a:r>
              <a:rPr lang="tr-TR" dirty="0" err="1">
                <a:solidFill>
                  <a:prstClr val="black"/>
                </a:solidFill>
              </a:rPr>
              <a:t>İmare</a:t>
            </a:r>
            <a:r>
              <a:rPr lang="tr-TR" dirty="0">
                <a:solidFill>
                  <a:prstClr val="black"/>
                </a:solidFill>
              </a:rPr>
              <a:t>, 18)</a:t>
            </a:r>
            <a:endParaRPr lang="tr-TR" dirty="0">
              <a:solidFill>
                <a:prstClr val="black"/>
              </a:solidFill>
            </a:endParaRPr>
          </a:p>
        </p:txBody>
      </p:sp>
    </p:spTree>
    <p:extLst>
      <p:ext uri="{BB962C8B-B14F-4D97-AF65-F5344CB8AC3E}">
        <p14:creationId xmlns:p14="http://schemas.microsoft.com/office/powerpoint/2010/main" val="1154365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14" b="-14"/>
              </a:stretch>
            </a:blipFill>
          </p:spPr>
          <p:txBody>
            <a:bodyPr/>
            <a:lstStyle/>
            <a:p>
              <a:endParaRPr lang="tr-T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14" b="-14"/>
              </a:stretch>
            </a:blipFill>
          </p:spPr>
          <p:txBody>
            <a:bodyPr/>
            <a:lstStyle/>
            <a:p>
              <a:endParaRPr lang="tr-TR"/>
            </a:p>
          </p:txBody>
        </p:sp>
      </p:grpSp>
      <p:grpSp>
        <p:nvGrpSpPr>
          <p:cNvPr id="6" name="Group 6"/>
          <p:cNvGrpSpPr/>
          <p:nvPr/>
        </p:nvGrpSpPr>
        <p:grpSpPr>
          <a:xfrm>
            <a:off x="0" y="63952"/>
            <a:ext cx="18288000" cy="10159096"/>
            <a:chOff x="0" y="0"/>
            <a:chExt cx="24384000" cy="13545462"/>
          </a:xfrm>
        </p:grpSpPr>
        <p:sp>
          <p:nvSpPr>
            <p:cNvPr id="7" name="Freeform 7"/>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2"/>
              <a:stretch>
                <a:fillRect t="-644" b="-644"/>
              </a:stretch>
            </a:blipFill>
          </p:spPr>
          <p:txBody>
            <a:bodyPr/>
            <a:lstStyle/>
            <a:p>
              <a:endParaRPr lang="tr-TR"/>
            </a:p>
          </p:txBody>
        </p:sp>
      </p:grpSp>
      <p:grpSp>
        <p:nvGrpSpPr>
          <p:cNvPr id="8" name="Group 8"/>
          <p:cNvGrpSpPr/>
          <p:nvPr/>
        </p:nvGrpSpPr>
        <p:grpSpPr>
          <a:xfrm>
            <a:off x="0" y="89804"/>
            <a:ext cx="18288000" cy="10159096"/>
            <a:chOff x="0" y="0"/>
            <a:chExt cx="24384000" cy="13545462"/>
          </a:xfrm>
        </p:grpSpPr>
        <p:sp>
          <p:nvSpPr>
            <p:cNvPr id="9" name="Freeform 9"/>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2"/>
              <a:stretch>
                <a:fillRect t="-644" b="-644"/>
              </a:stretch>
            </a:blipFill>
          </p:spPr>
          <p:txBody>
            <a:bodyPr/>
            <a:lstStyle/>
            <a:p>
              <a:endParaRPr lang="tr-TR"/>
            </a:p>
          </p:txBody>
        </p:sp>
      </p:grpSp>
      <p:sp>
        <p:nvSpPr>
          <p:cNvPr id="10" name="Freeform 10"/>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3">
              <a:extLst>
                <a:ext uri="{96DAC541-7B7A-43D3-8B79-37D633B846F1}">
                  <asvg:svgBlip xmlns:asvg="http://schemas.microsoft.com/office/drawing/2016/SVG/main" xmlns="" r:embed="rId4"/>
                </a:ext>
              </a:extLst>
            </a:blip>
            <a:stretch>
              <a:fillRect t="-34" b="-34"/>
            </a:stretch>
          </a:blipFill>
        </p:spPr>
        <p:txBody>
          <a:bodyPr/>
          <a:lstStyle/>
          <a:p>
            <a:endParaRPr lang="tr-TR"/>
          </a:p>
        </p:txBody>
      </p:sp>
      <p:sp>
        <p:nvSpPr>
          <p:cNvPr id="11" name="Freeform 11"/>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21" name="Freeform 8"/>
          <p:cNvSpPr/>
          <p:nvPr/>
        </p:nvSpPr>
        <p:spPr>
          <a:xfrm>
            <a:off x="838200" y="8707168"/>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7"/>
            <a:stretch>
              <a:fillRect l="-56" r="-56"/>
            </a:stretch>
          </a:blipFill>
        </p:spPr>
      </p:sp>
      <p:sp>
        <p:nvSpPr>
          <p:cNvPr id="22" name="Freeform 7"/>
          <p:cNvSpPr/>
          <p:nvPr/>
        </p:nvSpPr>
        <p:spPr>
          <a:xfrm>
            <a:off x="4001119" y="8783744"/>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8"/>
            <a:stretch>
              <a:fillRect l="-99" r="-99"/>
            </a:stretch>
          </a:blipFill>
        </p:spPr>
      </p:sp>
      <p:sp>
        <p:nvSpPr>
          <p:cNvPr id="14" name="Dikdörtgen 13"/>
          <p:cNvSpPr/>
          <p:nvPr/>
        </p:nvSpPr>
        <p:spPr>
          <a:xfrm>
            <a:off x="2095500" y="3664798"/>
            <a:ext cx="14706600" cy="3416320"/>
          </a:xfrm>
          <a:prstGeom prst="rect">
            <a:avLst/>
          </a:prstGeom>
        </p:spPr>
        <p:txBody>
          <a:bodyPr wrap="square">
            <a:spAutoFit/>
          </a:bodyPr>
          <a:lstStyle/>
          <a:p>
            <a:endParaRPr lang="tr-TR" sz="3600" dirty="0"/>
          </a:p>
          <a:p>
            <a:r>
              <a:rPr lang="tr-TR" sz="3600" dirty="0"/>
              <a:t>"Bakmakla yükümlü olduğu kimseleri ihmal etmesi, kişiye günah olarak yeter.”</a:t>
            </a:r>
          </a:p>
          <a:p>
            <a:endParaRPr lang="tr-TR" sz="3600" dirty="0"/>
          </a:p>
          <a:p>
            <a:pPr>
              <a:lnSpc>
                <a:spcPct val="150000"/>
              </a:lnSpc>
            </a:pPr>
            <a:r>
              <a:rPr lang="tr-TR" sz="3600" dirty="0"/>
              <a:t>“Bir kişi, sevabını Allah'tan umarak ailesine harcama yaptığında, </a:t>
            </a:r>
          </a:p>
          <a:p>
            <a:pPr>
              <a:lnSpc>
                <a:spcPct val="150000"/>
              </a:lnSpc>
            </a:pPr>
            <a:r>
              <a:rPr lang="tr-TR" sz="3600" dirty="0"/>
              <a:t>bu harcama onun için sadaka olur.” </a:t>
            </a:r>
          </a:p>
        </p:txBody>
      </p:sp>
      <p:pic>
        <p:nvPicPr>
          <p:cNvPr id="15" name="Resim 14"/>
          <p:cNvPicPr>
            <a:picLocks noChangeAspect="1"/>
          </p:cNvPicPr>
          <p:nvPr/>
        </p:nvPicPr>
        <p:blipFill>
          <a:blip r:embed="rId9"/>
          <a:stretch>
            <a:fillRect/>
          </a:stretch>
        </p:blipFill>
        <p:spPr>
          <a:xfrm>
            <a:off x="2270907" y="2157685"/>
            <a:ext cx="14202287" cy="1350693"/>
          </a:xfrm>
          <a:prstGeom prst="rect">
            <a:avLst/>
          </a:prstGeom>
        </p:spPr>
      </p:pic>
      <p:sp>
        <p:nvSpPr>
          <p:cNvPr id="16" name="Dikdörtgen 15"/>
          <p:cNvSpPr/>
          <p:nvPr/>
        </p:nvSpPr>
        <p:spPr>
          <a:xfrm>
            <a:off x="2590800" y="2454610"/>
            <a:ext cx="13716000" cy="646331"/>
          </a:xfrm>
          <a:prstGeom prst="rect">
            <a:avLst/>
          </a:prstGeom>
        </p:spPr>
        <p:txBody>
          <a:bodyPr wrap="square">
            <a:spAutoFit/>
          </a:bodyPr>
          <a:lstStyle/>
          <a:p>
            <a:pPr lvl="0"/>
            <a:r>
              <a:rPr lang="tr-TR" sz="3600" b="1" i="1" dirty="0">
                <a:solidFill>
                  <a:schemeClr val="accent6">
                    <a:lumMod val="20000"/>
                    <a:lumOff val="80000"/>
                  </a:schemeClr>
                </a:solidFill>
              </a:rPr>
              <a:t>AİLE FERTLERİNİ İHMAL ETMEMENİN ÖNEMİNDEN SIKÇA BAHSEDERDİ.</a:t>
            </a:r>
          </a:p>
        </p:txBody>
      </p:sp>
      <p:sp>
        <p:nvSpPr>
          <p:cNvPr id="17" name="Dikdörtgen 16"/>
          <p:cNvSpPr/>
          <p:nvPr/>
        </p:nvSpPr>
        <p:spPr>
          <a:xfrm>
            <a:off x="7997981" y="4958825"/>
            <a:ext cx="2292038" cy="369332"/>
          </a:xfrm>
          <a:prstGeom prst="rect">
            <a:avLst/>
          </a:prstGeom>
        </p:spPr>
        <p:txBody>
          <a:bodyPr wrap="none">
            <a:spAutoFit/>
          </a:bodyPr>
          <a:lstStyle/>
          <a:p>
            <a:pPr lvl="0"/>
            <a:r>
              <a:rPr lang="tr-TR" dirty="0">
                <a:solidFill>
                  <a:prstClr val="black"/>
                </a:solidFill>
              </a:rPr>
              <a:t>(</a:t>
            </a:r>
            <a:r>
              <a:rPr lang="tr-TR" dirty="0" err="1">
                <a:solidFill>
                  <a:prstClr val="black"/>
                </a:solidFill>
              </a:rPr>
              <a:t>Ebû</a:t>
            </a:r>
            <a:r>
              <a:rPr lang="tr-TR" dirty="0">
                <a:solidFill>
                  <a:prstClr val="black"/>
                </a:solidFill>
              </a:rPr>
              <a:t> </a:t>
            </a:r>
            <a:r>
              <a:rPr lang="tr-TR" dirty="0" err="1">
                <a:solidFill>
                  <a:prstClr val="black"/>
                </a:solidFill>
              </a:rPr>
              <a:t>Dâvûd</a:t>
            </a:r>
            <a:r>
              <a:rPr lang="tr-TR" dirty="0">
                <a:solidFill>
                  <a:prstClr val="black"/>
                </a:solidFill>
              </a:rPr>
              <a:t>, Zekât, 45)</a:t>
            </a:r>
          </a:p>
        </p:txBody>
      </p:sp>
      <p:sp>
        <p:nvSpPr>
          <p:cNvPr id="18" name="Dikdörtgen 17"/>
          <p:cNvSpPr/>
          <p:nvPr/>
        </p:nvSpPr>
        <p:spPr>
          <a:xfrm>
            <a:off x="8686800" y="6474370"/>
            <a:ext cx="1867819" cy="369332"/>
          </a:xfrm>
          <a:prstGeom prst="rect">
            <a:avLst/>
          </a:prstGeom>
        </p:spPr>
        <p:txBody>
          <a:bodyPr wrap="square">
            <a:spAutoFit/>
          </a:bodyPr>
          <a:lstStyle/>
          <a:p>
            <a:pPr lvl="0"/>
            <a:r>
              <a:rPr lang="tr-TR" dirty="0">
                <a:solidFill>
                  <a:prstClr val="black"/>
                </a:solidFill>
              </a:rPr>
              <a:t>(</a:t>
            </a:r>
            <a:r>
              <a:rPr lang="tr-TR" dirty="0" err="1">
                <a:solidFill>
                  <a:prstClr val="black"/>
                </a:solidFill>
              </a:rPr>
              <a:t>Buhârî</a:t>
            </a:r>
            <a:r>
              <a:rPr lang="tr-TR" dirty="0">
                <a:solidFill>
                  <a:prstClr val="black"/>
                </a:solidFill>
              </a:rPr>
              <a:t>, </a:t>
            </a:r>
            <a:r>
              <a:rPr lang="tr-TR" dirty="0" err="1">
                <a:solidFill>
                  <a:prstClr val="black"/>
                </a:solidFill>
              </a:rPr>
              <a:t>Îmân</a:t>
            </a:r>
            <a:r>
              <a:rPr lang="tr-TR" dirty="0">
                <a:solidFill>
                  <a:prstClr val="black"/>
                </a:solidFill>
              </a:rPr>
              <a:t>, 41)</a:t>
            </a:r>
          </a:p>
        </p:txBody>
      </p:sp>
    </p:spTree>
    <p:extLst>
      <p:ext uri="{BB962C8B-B14F-4D97-AF65-F5344CB8AC3E}">
        <p14:creationId xmlns:p14="http://schemas.microsoft.com/office/powerpoint/2010/main" val="456216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6" name="Group 6"/>
          <p:cNvGrpSpPr/>
          <p:nvPr/>
        </p:nvGrpSpPr>
        <p:grpSpPr>
          <a:xfrm>
            <a:off x="0" y="63952"/>
            <a:ext cx="18288000" cy="10159096"/>
            <a:chOff x="0" y="0"/>
            <a:chExt cx="24384000" cy="13545462"/>
          </a:xfrm>
        </p:grpSpPr>
        <p:sp>
          <p:nvSpPr>
            <p:cNvPr id="7" name="Freeform 7"/>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grpSp>
        <p:nvGrpSpPr>
          <p:cNvPr id="8" name="Group 8"/>
          <p:cNvGrpSpPr/>
          <p:nvPr/>
        </p:nvGrpSpPr>
        <p:grpSpPr>
          <a:xfrm>
            <a:off x="0" y="63952"/>
            <a:ext cx="18288000" cy="10159096"/>
            <a:chOff x="0" y="0"/>
            <a:chExt cx="24384000" cy="13545462"/>
          </a:xfrm>
        </p:grpSpPr>
        <p:sp>
          <p:nvSpPr>
            <p:cNvPr id="9" name="Freeform 9"/>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sp>
        <p:nvSpPr>
          <p:cNvPr id="10" name="Freeform 10"/>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4">
              <a:extLst>
                <a:ext uri="{96DAC541-7B7A-43D3-8B79-37D633B846F1}">
                  <asvg:svgBlip xmlns:asvg="http://schemas.microsoft.com/office/drawing/2016/SVG/main" xmlns="" r:embed="rId5"/>
                </a:ext>
              </a:extLst>
            </a:blip>
            <a:stretch>
              <a:fillRect t="-34" b="-34"/>
            </a:stretch>
          </a:blipFill>
        </p:spPr>
        <p:txBody>
          <a:bodyPr/>
          <a:lstStyle/>
          <a:p>
            <a:endParaRPr lang="tr-TR"/>
          </a:p>
        </p:txBody>
      </p:sp>
      <p:sp>
        <p:nvSpPr>
          <p:cNvPr id="11" name="Freeform 11"/>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31" name="Freeform 8"/>
          <p:cNvSpPr/>
          <p:nvPr/>
        </p:nvSpPr>
        <p:spPr>
          <a:xfrm>
            <a:off x="12507611" y="8747540"/>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8"/>
            <a:stretch>
              <a:fillRect l="-56" r="-56"/>
            </a:stretch>
          </a:blipFill>
        </p:spPr>
      </p:sp>
      <p:sp>
        <p:nvSpPr>
          <p:cNvPr id="32" name="Freeform 7"/>
          <p:cNvSpPr/>
          <p:nvPr/>
        </p:nvSpPr>
        <p:spPr>
          <a:xfrm>
            <a:off x="15388379" y="8820636"/>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9"/>
            <a:stretch>
              <a:fillRect l="-99" r="-99"/>
            </a:stretch>
          </a:blipFill>
        </p:spPr>
      </p:sp>
      <p:sp>
        <p:nvSpPr>
          <p:cNvPr id="14" name="Dikdörtgen 13"/>
          <p:cNvSpPr/>
          <p:nvPr/>
        </p:nvSpPr>
        <p:spPr>
          <a:xfrm>
            <a:off x="1676400" y="1980004"/>
            <a:ext cx="16768021" cy="4247317"/>
          </a:xfrm>
          <a:prstGeom prst="rect">
            <a:avLst/>
          </a:prstGeom>
        </p:spPr>
        <p:txBody>
          <a:bodyPr wrap="square">
            <a:spAutoFit/>
          </a:bodyPr>
          <a:lstStyle/>
          <a:p>
            <a:pPr>
              <a:lnSpc>
                <a:spcPct val="150000"/>
              </a:lnSpc>
            </a:pPr>
            <a:r>
              <a:rPr lang="tr-TR" sz="3600" dirty="0"/>
              <a:t>Sevgili Genç;</a:t>
            </a:r>
          </a:p>
          <a:p>
            <a:pPr>
              <a:lnSpc>
                <a:spcPct val="150000"/>
              </a:lnSpc>
            </a:pPr>
            <a:r>
              <a:rPr lang="tr-TR" sz="3600" dirty="0"/>
              <a:t>Peygamber Efendimiz (</a:t>
            </a:r>
            <a:r>
              <a:rPr lang="tr-TR" sz="3600" dirty="0" err="1"/>
              <a:t>s.a.s</a:t>
            </a:r>
            <a:r>
              <a:rPr lang="tr-TR" sz="3600" dirty="0"/>
              <a:t>), gerek eş gerek baba gerekse dede olarak </a:t>
            </a:r>
          </a:p>
          <a:p>
            <a:pPr>
              <a:lnSpc>
                <a:spcPct val="150000"/>
              </a:lnSpc>
            </a:pPr>
            <a:r>
              <a:rPr lang="tr-TR" sz="3600" dirty="0"/>
              <a:t>aile hayatının nasıl olması gerektiğini yaşayarak gösterdi.</a:t>
            </a:r>
          </a:p>
          <a:p>
            <a:pPr>
              <a:lnSpc>
                <a:spcPct val="150000"/>
              </a:lnSpc>
            </a:pPr>
            <a:r>
              <a:rPr lang="tr-TR" sz="3600" dirty="0"/>
              <a:t>Örneklerin En Güzeli (</a:t>
            </a:r>
            <a:r>
              <a:rPr lang="tr-TR" sz="3600" dirty="0" err="1"/>
              <a:t>s.a.s</a:t>
            </a:r>
            <a:r>
              <a:rPr lang="tr-TR" sz="3600" dirty="0"/>
              <a:t>), sevgi, saygı ve nezakete dayalı üslûbu olan bir aile üyesiydi. </a:t>
            </a:r>
          </a:p>
          <a:p>
            <a:pPr>
              <a:lnSpc>
                <a:spcPct val="150000"/>
              </a:lnSpc>
            </a:pPr>
            <a:r>
              <a:rPr lang="tr-TR" sz="3600" dirty="0"/>
              <a:t>Onun aileye verdiği bu anlam senin için de bir rehber olmalı!</a:t>
            </a:r>
          </a:p>
        </p:txBody>
      </p:sp>
      <p:grpSp>
        <p:nvGrpSpPr>
          <p:cNvPr id="17" name="Group 17"/>
          <p:cNvGrpSpPr/>
          <p:nvPr/>
        </p:nvGrpSpPr>
        <p:grpSpPr>
          <a:xfrm>
            <a:off x="5235448" y="5536051"/>
            <a:ext cx="7817104" cy="9437929"/>
            <a:chOff x="766792" y="0"/>
            <a:chExt cx="10689363" cy="13021342"/>
          </a:xfrm>
        </p:grpSpPr>
        <p:grpSp>
          <p:nvGrpSpPr>
            <p:cNvPr id="18" name="Group 18"/>
            <p:cNvGrpSpPr/>
            <p:nvPr/>
          </p:nvGrpSpPr>
          <p:grpSpPr>
            <a:xfrm>
              <a:off x="1667181" y="1313373"/>
              <a:ext cx="8837727" cy="11707969"/>
              <a:chOff x="110864" y="-105455"/>
              <a:chExt cx="587690" cy="778555"/>
            </a:xfrm>
          </p:grpSpPr>
          <p:sp>
            <p:nvSpPr>
              <p:cNvPr id="19" name="Freeform 19"/>
              <p:cNvSpPr/>
              <p:nvPr/>
            </p:nvSpPr>
            <p:spPr>
              <a:xfrm>
                <a:off x="110864" y="-105455"/>
                <a:ext cx="587690" cy="531261"/>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40F22"/>
              </a:solidFill>
              <a:ln>
                <a:noFill/>
              </a:ln>
            </p:spPr>
            <p:txBody>
              <a:bodyPr/>
              <a:lstStyle/>
              <a:p>
                <a:endParaRPr lang="tr-TR"/>
              </a:p>
            </p:txBody>
          </p:sp>
          <p:sp>
            <p:nvSpPr>
              <p:cNvPr id="20" name="TextBox 20"/>
              <p:cNvSpPr txBox="1"/>
              <p:nvPr/>
            </p:nvSpPr>
            <p:spPr>
              <a:xfrm>
                <a:off x="139700" y="101600"/>
                <a:ext cx="533400" cy="571500"/>
              </a:xfrm>
              <a:prstGeom prst="rect">
                <a:avLst/>
              </a:prstGeom>
              <a:ln>
                <a:noFill/>
              </a:ln>
            </p:spPr>
            <p:txBody>
              <a:bodyPr lIns="50800" tIns="50800" rIns="50800" bIns="50800" rtlCol="0" anchor="ctr"/>
              <a:lstStyle/>
              <a:p>
                <a:pPr algn="ctr">
                  <a:lnSpc>
                    <a:spcPts val="2659"/>
                  </a:lnSpc>
                </a:pPr>
                <a:endParaRPr/>
              </a:p>
            </p:txBody>
          </p:sp>
        </p:grpSp>
        <p:sp>
          <p:nvSpPr>
            <p:cNvPr id="21" name="Freeform 21"/>
            <p:cNvSpPr/>
            <p:nvPr/>
          </p:nvSpPr>
          <p:spPr>
            <a:xfrm>
              <a:off x="766792" y="0"/>
              <a:ext cx="10689363" cy="10689363"/>
            </a:xfrm>
            <a:custGeom>
              <a:avLst/>
              <a:gdLst/>
              <a:ahLst/>
              <a:cxnLst/>
              <a:rect l="l" t="t" r="r" b="b"/>
              <a:pathLst>
                <a:path w="10689363" h="10689363">
                  <a:moveTo>
                    <a:pt x="0" y="0"/>
                  </a:moveTo>
                  <a:lnTo>
                    <a:pt x="10689363" y="0"/>
                  </a:lnTo>
                  <a:lnTo>
                    <a:pt x="10689363" y="10689363"/>
                  </a:lnTo>
                  <a:lnTo>
                    <a:pt x="0" y="10689363"/>
                  </a:lnTo>
                  <a:lnTo>
                    <a:pt x="0" y="0"/>
                  </a:lnTo>
                  <a:close/>
                </a:path>
              </a:pathLst>
            </a:custGeom>
            <a:blipFill>
              <a:blip r:embed="rId10">
                <a:alphaModFix amt="35000"/>
                <a:extLst>
                  <a:ext uri="{96DAC541-7B7A-43D3-8B79-37D633B846F1}">
                    <asvg:svgBlip xmlns:asvg="http://schemas.microsoft.com/office/drawing/2016/SVG/main" xmlns="" r:embed="rId11"/>
                  </a:ext>
                </a:extLst>
              </a:blip>
              <a:stretch>
                <a:fillRect/>
              </a:stretch>
            </a:blipFill>
            <a:ln>
              <a:noFill/>
            </a:ln>
          </p:spPr>
          <p:txBody>
            <a:bodyPr/>
            <a:lstStyle/>
            <a:p>
              <a:endParaRPr lang="tr-TR"/>
            </a:p>
          </p:txBody>
        </p:sp>
        <p:grpSp>
          <p:nvGrpSpPr>
            <p:cNvPr id="22" name="Group 22"/>
            <p:cNvGrpSpPr/>
            <p:nvPr/>
          </p:nvGrpSpPr>
          <p:grpSpPr>
            <a:xfrm>
              <a:off x="2080171" y="1313379"/>
              <a:ext cx="8062606" cy="806260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a:ln>
                <a:noFill/>
              </a:ln>
            </p:spPr>
            <p:txBody>
              <a:bodyPr/>
              <a:lstStyle/>
              <a:p>
                <a:endParaRPr lang="tr-TR"/>
              </a:p>
            </p:txBody>
          </p:sp>
          <p:sp>
            <p:nvSpPr>
              <p:cNvPr id="24" name="TextBox 24"/>
              <p:cNvSpPr txBox="1"/>
              <p:nvPr/>
            </p:nvSpPr>
            <p:spPr>
              <a:xfrm>
                <a:off x="139700" y="101600"/>
                <a:ext cx="533400" cy="571500"/>
              </a:xfrm>
              <a:prstGeom prst="rect">
                <a:avLst/>
              </a:prstGeom>
              <a:ln>
                <a:noFill/>
              </a:ln>
            </p:spPr>
            <p:txBody>
              <a:bodyPr lIns="44993" tIns="44993" rIns="44993" bIns="44993" rtlCol="0" anchor="ctr"/>
              <a:lstStyle/>
              <a:p>
                <a:pPr algn="ctr">
                  <a:lnSpc>
                    <a:spcPts val="2659"/>
                  </a:lnSpc>
                  <a:spcBef>
                    <a:spcPct val="0"/>
                  </a:spcBef>
                </a:pPr>
                <a:endParaRPr/>
              </a:p>
            </p:txBody>
          </p:sp>
        </p:grpSp>
      </p:grpSp>
      <p:pic>
        <p:nvPicPr>
          <p:cNvPr id="15" name="Resim 14"/>
          <p:cNvPicPr>
            <a:picLocks noChangeAspect="1"/>
          </p:cNvPicPr>
          <p:nvPr/>
        </p:nvPicPr>
        <p:blipFill>
          <a:blip r:embed="rId12"/>
          <a:stretch>
            <a:fillRect/>
          </a:stretch>
        </p:blipFill>
        <p:spPr>
          <a:xfrm>
            <a:off x="6273042" y="6831069"/>
            <a:ext cx="5401524" cy="5157663"/>
          </a:xfrm>
          <a:prstGeom prst="rect">
            <a:avLst/>
          </a:prstGeom>
        </p:spPr>
      </p:pic>
    </p:spTree>
    <p:extLst>
      <p:ext uri="{BB962C8B-B14F-4D97-AF65-F5344CB8AC3E}">
        <p14:creationId xmlns:p14="http://schemas.microsoft.com/office/powerpoint/2010/main" val="569106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6" name="Group 6"/>
          <p:cNvGrpSpPr/>
          <p:nvPr/>
        </p:nvGrpSpPr>
        <p:grpSpPr>
          <a:xfrm>
            <a:off x="0" y="63952"/>
            <a:ext cx="18288000" cy="10159096"/>
            <a:chOff x="0" y="0"/>
            <a:chExt cx="24384000" cy="13545462"/>
          </a:xfrm>
        </p:grpSpPr>
        <p:sp>
          <p:nvSpPr>
            <p:cNvPr id="7" name="Freeform 7"/>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grpSp>
        <p:nvGrpSpPr>
          <p:cNvPr id="8" name="Group 8"/>
          <p:cNvGrpSpPr/>
          <p:nvPr/>
        </p:nvGrpSpPr>
        <p:grpSpPr>
          <a:xfrm>
            <a:off x="0" y="63952"/>
            <a:ext cx="18288000" cy="10159096"/>
            <a:chOff x="0" y="0"/>
            <a:chExt cx="24384000" cy="13545462"/>
          </a:xfrm>
        </p:grpSpPr>
        <p:sp>
          <p:nvSpPr>
            <p:cNvPr id="9" name="Freeform 9"/>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sp>
        <p:nvSpPr>
          <p:cNvPr id="10" name="Freeform 10"/>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4">
              <a:extLst>
                <a:ext uri="{96DAC541-7B7A-43D3-8B79-37D633B846F1}">
                  <asvg:svgBlip xmlns:asvg="http://schemas.microsoft.com/office/drawing/2016/SVG/main" xmlns="" r:embed="rId5"/>
                </a:ext>
              </a:extLst>
            </a:blip>
            <a:stretch>
              <a:fillRect t="-34" b="-34"/>
            </a:stretch>
          </a:blipFill>
        </p:spPr>
        <p:txBody>
          <a:bodyPr/>
          <a:lstStyle/>
          <a:p>
            <a:endParaRPr lang="tr-TR"/>
          </a:p>
        </p:txBody>
      </p:sp>
      <p:sp>
        <p:nvSpPr>
          <p:cNvPr id="11" name="Freeform 11"/>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31" name="Freeform 8"/>
          <p:cNvSpPr/>
          <p:nvPr/>
        </p:nvSpPr>
        <p:spPr>
          <a:xfrm>
            <a:off x="2200089" y="8899765"/>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8"/>
            <a:stretch>
              <a:fillRect l="-56" r="-56"/>
            </a:stretch>
          </a:blipFill>
        </p:spPr>
      </p:sp>
      <p:sp>
        <p:nvSpPr>
          <p:cNvPr id="32" name="Freeform 7"/>
          <p:cNvSpPr/>
          <p:nvPr/>
        </p:nvSpPr>
        <p:spPr>
          <a:xfrm>
            <a:off x="6244163" y="8955967"/>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9"/>
            <a:stretch>
              <a:fillRect l="-99" r="-99"/>
            </a:stretch>
          </a:blipFill>
        </p:spPr>
      </p:sp>
      <p:sp>
        <p:nvSpPr>
          <p:cNvPr id="14" name="Dikdörtgen 13"/>
          <p:cNvSpPr/>
          <p:nvPr/>
        </p:nvSpPr>
        <p:spPr>
          <a:xfrm>
            <a:off x="1801575" y="2524017"/>
            <a:ext cx="14396371" cy="4801314"/>
          </a:xfrm>
          <a:prstGeom prst="rect">
            <a:avLst/>
          </a:prstGeom>
        </p:spPr>
        <p:txBody>
          <a:bodyPr wrap="square">
            <a:spAutoFit/>
          </a:bodyPr>
          <a:lstStyle/>
          <a:p>
            <a:pPr>
              <a:lnSpc>
                <a:spcPct val="150000"/>
              </a:lnSpc>
            </a:pPr>
            <a:endParaRPr lang="tr-TR" sz="3400" dirty="0" smtClean="0"/>
          </a:p>
          <a:p>
            <a:pPr>
              <a:lnSpc>
                <a:spcPct val="150000"/>
              </a:lnSpc>
            </a:pPr>
            <a:r>
              <a:rPr lang="tr-TR" sz="3400" dirty="0" smtClean="0"/>
              <a:t>Aile </a:t>
            </a:r>
            <a:r>
              <a:rPr lang="tr-TR" sz="3400" dirty="0"/>
              <a:t>içinde kendini ifade edebilmek kişiyi iyileştirir.</a:t>
            </a:r>
          </a:p>
          <a:p>
            <a:pPr>
              <a:lnSpc>
                <a:spcPct val="150000"/>
              </a:lnSpc>
            </a:pPr>
            <a:r>
              <a:rPr lang="tr-TR" sz="3400" dirty="0"/>
              <a:t>Öyleyse...</a:t>
            </a:r>
          </a:p>
          <a:p>
            <a:pPr>
              <a:lnSpc>
                <a:spcPct val="150000"/>
              </a:lnSpc>
            </a:pPr>
            <a:r>
              <a:rPr lang="tr-TR" sz="3400" dirty="0"/>
              <a:t>Aile üyelerini can kulağıyla dinle! Onlara güzel sözler söylemeye özen göster.</a:t>
            </a:r>
            <a:endParaRPr lang="tr-TR" sz="3400" dirty="0">
              <a:solidFill>
                <a:srgbClr val="FF0000"/>
              </a:solidFill>
            </a:endParaRPr>
          </a:p>
          <a:p>
            <a:pPr>
              <a:lnSpc>
                <a:spcPct val="150000"/>
              </a:lnSpc>
            </a:pPr>
            <a:r>
              <a:rPr lang="tr-TR" sz="3400" dirty="0"/>
              <a:t>Yakınlarının kendini ifade etmesine fırsat ver.</a:t>
            </a:r>
          </a:p>
          <a:p>
            <a:pPr>
              <a:lnSpc>
                <a:spcPct val="150000"/>
              </a:lnSpc>
            </a:pPr>
            <a:r>
              <a:rPr lang="tr-TR" sz="3400" dirty="0"/>
              <a:t> “...Hoş/güzel söz sadakadır</a:t>
            </a:r>
            <a:r>
              <a:rPr lang="tr-TR" sz="3400" dirty="0" smtClean="0"/>
              <a:t>...” hadisini </a:t>
            </a:r>
            <a:r>
              <a:rPr lang="tr-TR" sz="3400" dirty="0"/>
              <a:t>unutma!  </a:t>
            </a:r>
          </a:p>
        </p:txBody>
      </p:sp>
      <p:sp>
        <p:nvSpPr>
          <p:cNvPr id="12" name="Dikdörtgen 11"/>
          <p:cNvSpPr/>
          <p:nvPr/>
        </p:nvSpPr>
        <p:spPr>
          <a:xfrm>
            <a:off x="6206809" y="7282046"/>
            <a:ext cx="2040943" cy="464871"/>
          </a:xfrm>
          <a:prstGeom prst="rect">
            <a:avLst/>
          </a:prstGeom>
        </p:spPr>
        <p:txBody>
          <a:bodyPr wrap="square">
            <a:spAutoFit/>
          </a:bodyPr>
          <a:lstStyle/>
          <a:p>
            <a:pPr lvl="0">
              <a:lnSpc>
                <a:spcPct val="150000"/>
              </a:lnSpc>
            </a:pPr>
            <a:r>
              <a:rPr lang="tr-TR" dirty="0">
                <a:solidFill>
                  <a:prstClr val="black"/>
                </a:solidFill>
              </a:rPr>
              <a:t>(</a:t>
            </a:r>
            <a:r>
              <a:rPr lang="tr-TR" dirty="0" err="1">
                <a:solidFill>
                  <a:prstClr val="black"/>
                </a:solidFill>
              </a:rPr>
              <a:t>Buhârî</a:t>
            </a:r>
            <a:r>
              <a:rPr lang="tr-TR" dirty="0">
                <a:solidFill>
                  <a:prstClr val="black"/>
                </a:solidFill>
              </a:rPr>
              <a:t>, </a:t>
            </a:r>
            <a:r>
              <a:rPr lang="tr-TR" dirty="0" err="1">
                <a:solidFill>
                  <a:prstClr val="black"/>
                </a:solidFill>
              </a:rPr>
              <a:t>Cihâd</a:t>
            </a:r>
            <a:r>
              <a:rPr lang="tr-TR" dirty="0">
                <a:solidFill>
                  <a:prstClr val="black"/>
                </a:solidFill>
              </a:rPr>
              <a:t>, 128)</a:t>
            </a:r>
          </a:p>
        </p:txBody>
      </p:sp>
      <p:grpSp>
        <p:nvGrpSpPr>
          <p:cNvPr id="13" name="Grup 12"/>
          <p:cNvGrpSpPr/>
          <p:nvPr/>
        </p:nvGrpSpPr>
        <p:grpSpPr>
          <a:xfrm>
            <a:off x="11430000" y="5067300"/>
            <a:ext cx="7112272" cy="8169373"/>
            <a:chOff x="4950532" y="5018663"/>
            <a:chExt cx="8017022" cy="9766007"/>
          </a:xfrm>
        </p:grpSpPr>
        <p:grpSp>
          <p:nvGrpSpPr>
            <p:cNvPr id="17" name="Group 17"/>
            <p:cNvGrpSpPr/>
            <p:nvPr/>
          </p:nvGrpSpPr>
          <p:grpSpPr>
            <a:xfrm>
              <a:off x="4950532" y="5018663"/>
              <a:ext cx="8017022" cy="9766007"/>
              <a:chOff x="520182" y="0"/>
              <a:chExt cx="10689363" cy="13021342"/>
            </a:xfrm>
          </p:grpSpPr>
          <p:grpSp>
            <p:nvGrpSpPr>
              <p:cNvPr id="18" name="Group 18"/>
              <p:cNvGrpSpPr/>
              <p:nvPr/>
            </p:nvGrpSpPr>
            <p:grpSpPr>
              <a:xfrm>
                <a:off x="1844270" y="1280936"/>
                <a:ext cx="8298506" cy="11740406"/>
                <a:chOff x="122640" y="-107612"/>
                <a:chExt cx="551833" cy="780712"/>
              </a:xfrm>
            </p:grpSpPr>
            <p:sp>
              <p:nvSpPr>
                <p:cNvPr id="19" name="Freeform 19"/>
                <p:cNvSpPr/>
                <p:nvPr/>
              </p:nvSpPr>
              <p:spPr>
                <a:xfrm>
                  <a:off x="122640" y="-107612"/>
                  <a:ext cx="551833" cy="562442"/>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40F22"/>
                </a:solidFill>
              </p:spPr>
              <p:txBody>
                <a:bodyPr/>
                <a:lstStyle/>
                <a:p>
                  <a:endParaRPr lang="tr-T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520182" y="0"/>
                <a:ext cx="10689363" cy="10689363"/>
              </a:xfrm>
              <a:custGeom>
                <a:avLst/>
                <a:gdLst/>
                <a:ahLst/>
                <a:cxnLst/>
                <a:rect l="l" t="t" r="r" b="b"/>
                <a:pathLst>
                  <a:path w="10689363" h="10689363">
                    <a:moveTo>
                      <a:pt x="0" y="0"/>
                    </a:moveTo>
                    <a:lnTo>
                      <a:pt x="10689363" y="0"/>
                    </a:lnTo>
                    <a:lnTo>
                      <a:pt x="10689363" y="10689363"/>
                    </a:lnTo>
                    <a:lnTo>
                      <a:pt x="0" y="10689363"/>
                    </a:lnTo>
                    <a:lnTo>
                      <a:pt x="0" y="0"/>
                    </a:lnTo>
                    <a:close/>
                  </a:path>
                </a:pathLst>
              </a:custGeom>
              <a:blipFill>
                <a:blip r:embed="rId10">
                  <a:alphaModFix amt="35000"/>
                  <a:extLst>
                    <a:ext uri="{96DAC541-7B7A-43D3-8B79-37D633B846F1}">
                      <asvg:svgBlip xmlns:asvg="http://schemas.microsoft.com/office/drawing/2016/SVG/main" xmlns="" r:embed="rId11"/>
                    </a:ext>
                  </a:extLst>
                </a:blip>
                <a:stretch>
                  <a:fillRect/>
                </a:stretch>
              </a:blipFill>
            </p:spPr>
            <p:txBody>
              <a:bodyPr/>
              <a:lstStyle/>
              <a:p>
                <a:endParaRPr lang="tr-TR"/>
              </a:p>
            </p:txBody>
          </p:sp>
          <p:grpSp>
            <p:nvGrpSpPr>
              <p:cNvPr id="22" name="Group 22"/>
              <p:cNvGrpSpPr/>
              <p:nvPr/>
            </p:nvGrpSpPr>
            <p:grpSpPr>
              <a:xfrm>
                <a:off x="2080171" y="1313379"/>
                <a:ext cx="8062606" cy="806260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tr-TR"/>
                </a:p>
              </p:txBody>
            </p:sp>
            <p:sp>
              <p:nvSpPr>
                <p:cNvPr id="24" name="TextBox 24"/>
                <p:cNvSpPr txBox="1"/>
                <p:nvPr/>
              </p:nvSpPr>
              <p:spPr>
                <a:xfrm>
                  <a:off x="139700" y="101600"/>
                  <a:ext cx="533400" cy="571500"/>
                </a:xfrm>
                <a:prstGeom prst="rect">
                  <a:avLst/>
                </a:prstGeom>
              </p:spPr>
              <p:txBody>
                <a:bodyPr lIns="44993" tIns="44993" rIns="44993" bIns="44993" rtlCol="0" anchor="ctr"/>
                <a:lstStyle/>
                <a:p>
                  <a:pPr algn="ctr">
                    <a:lnSpc>
                      <a:spcPts val="2659"/>
                    </a:lnSpc>
                    <a:spcBef>
                      <a:spcPct val="0"/>
                    </a:spcBef>
                  </a:pPr>
                  <a:endParaRPr/>
                </a:p>
              </p:txBody>
            </p:sp>
          </p:grpSp>
        </p:grpSp>
        <p:sp>
          <p:nvSpPr>
            <p:cNvPr id="25" name="Freeform 23"/>
            <p:cNvSpPr/>
            <p:nvPr/>
          </p:nvSpPr>
          <p:spPr>
            <a:xfrm>
              <a:off x="6961117" y="6709044"/>
              <a:ext cx="4365763" cy="4365763"/>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12"/>
              <a:stretch>
                <a:fillRect l="-50943"/>
              </a:stretch>
            </a:blipFill>
          </p:spPr>
        </p:sp>
      </p:grpSp>
      <p:pic>
        <p:nvPicPr>
          <p:cNvPr id="15" name="Resim 14"/>
          <p:cNvPicPr>
            <a:picLocks noChangeAspect="1"/>
          </p:cNvPicPr>
          <p:nvPr/>
        </p:nvPicPr>
        <p:blipFill>
          <a:blip r:embed="rId13"/>
          <a:stretch>
            <a:fillRect/>
          </a:stretch>
        </p:blipFill>
        <p:spPr>
          <a:xfrm>
            <a:off x="3518281" y="1569495"/>
            <a:ext cx="10439400" cy="1353429"/>
          </a:xfrm>
          <a:prstGeom prst="rect">
            <a:avLst/>
          </a:prstGeom>
        </p:spPr>
      </p:pic>
      <p:sp>
        <p:nvSpPr>
          <p:cNvPr id="16" name="Dikdörtgen 15"/>
          <p:cNvSpPr/>
          <p:nvPr/>
        </p:nvSpPr>
        <p:spPr>
          <a:xfrm>
            <a:off x="4577160" y="1686544"/>
            <a:ext cx="8754833" cy="837473"/>
          </a:xfrm>
          <a:prstGeom prst="rect">
            <a:avLst/>
          </a:prstGeom>
        </p:spPr>
        <p:txBody>
          <a:bodyPr wrap="none">
            <a:spAutoFit/>
          </a:bodyPr>
          <a:lstStyle/>
          <a:p>
            <a:pPr lvl="0">
              <a:lnSpc>
                <a:spcPct val="150000"/>
              </a:lnSpc>
            </a:pPr>
            <a:r>
              <a:rPr lang="tr-TR" sz="3600" b="1" i="1" dirty="0">
                <a:solidFill>
                  <a:schemeClr val="bg2"/>
                </a:solidFill>
              </a:rPr>
              <a:t>SENİNDE YAPABİLECEKLERİN VAR AİLEN İÇİN!</a:t>
            </a:r>
          </a:p>
        </p:txBody>
      </p:sp>
    </p:spTree>
    <p:extLst>
      <p:ext uri="{BB962C8B-B14F-4D97-AF65-F5344CB8AC3E}">
        <p14:creationId xmlns:p14="http://schemas.microsoft.com/office/powerpoint/2010/main" val="299568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6" name="Group 6"/>
          <p:cNvGrpSpPr/>
          <p:nvPr/>
        </p:nvGrpSpPr>
        <p:grpSpPr>
          <a:xfrm>
            <a:off x="0" y="63952"/>
            <a:ext cx="18288000" cy="10159096"/>
            <a:chOff x="0" y="0"/>
            <a:chExt cx="24384000" cy="13545462"/>
          </a:xfrm>
        </p:grpSpPr>
        <p:sp>
          <p:nvSpPr>
            <p:cNvPr id="7" name="Freeform 7"/>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sp>
        <p:nvSpPr>
          <p:cNvPr id="8" name="Freeform 8"/>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4">
              <a:extLst>
                <a:ext uri="{96DAC541-7B7A-43D3-8B79-37D633B846F1}">
                  <asvg:svgBlip xmlns:asvg="http://schemas.microsoft.com/office/drawing/2016/SVG/main" xmlns="" r:embed="rId5"/>
                </a:ext>
              </a:extLst>
            </a:blip>
            <a:stretch>
              <a:fillRect t="-34" b="-34"/>
            </a:stretch>
          </a:blipFill>
        </p:spPr>
        <p:txBody>
          <a:bodyPr/>
          <a:lstStyle/>
          <a:p>
            <a:endParaRPr lang="tr-TR"/>
          </a:p>
        </p:txBody>
      </p:sp>
      <p:sp>
        <p:nvSpPr>
          <p:cNvPr id="9" name="Freeform 9"/>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17" name="Freeform 17"/>
          <p:cNvSpPr/>
          <p:nvPr/>
        </p:nvSpPr>
        <p:spPr>
          <a:xfrm>
            <a:off x="-1498025" y="1140173"/>
            <a:ext cx="8409754" cy="8409754"/>
          </a:xfrm>
          <a:custGeom>
            <a:avLst/>
            <a:gdLst/>
            <a:ahLst/>
            <a:cxnLst/>
            <a:rect l="l" t="t" r="r" b="b"/>
            <a:pathLst>
              <a:path w="8409754" h="8409754">
                <a:moveTo>
                  <a:pt x="0" y="0"/>
                </a:moveTo>
                <a:lnTo>
                  <a:pt x="8409754" y="0"/>
                </a:lnTo>
                <a:lnTo>
                  <a:pt x="8409754" y="8409754"/>
                </a:lnTo>
                <a:lnTo>
                  <a:pt x="0" y="8409754"/>
                </a:lnTo>
                <a:lnTo>
                  <a:pt x="0" y="0"/>
                </a:lnTo>
                <a:close/>
              </a:path>
            </a:pathLst>
          </a:custGeom>
          <a:blipFill>
            <a:blip r:embed="rId8">
              <a:alphaModFix amt="35000"/>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29" name="Freeform 8"/>
          <p:cNvSpPr/>
          <p:nvPr/>
        </p:nvSpPr>
        <p:spPr>
          <a:xfrm>
            <a:off x="406488" y="9129656"/>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10"/>
            <a:stretch>
              <a:fillRect l="-56" r="-56"/>
            </a:stretch>
          </a:blipFill>
        </p:spPr>
      </p:sp>
      <p:sp>
        <p:nvSpPr>
          <p:cNvPr id="30" name="Freeform 7"/>
          <p:cNvSpPr/>
          <p:nvPr/>
        </p:nvSpPr>
        <p:spPr>
          <a:xfrm>
            <a:off x="3678391" y="9184092"/>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11"/>
            <a:stretch>
              <a:fillRect l="-99" r="-99"/>
            </a:stretch>
          </a:blipFill>
        </p:spPr>
      </p:sp>
      <p:sp>
        <p:nvSpPr>
          <p:cNvPr id="12" name="Dikdörtgen 11"/>
          <p:cNvSpPr/>
          <p:nvPr/>
        </p:nvSpPr>
        <p:spPr>
          <a:xfrm>
            <a:off x="7130738" y="3637304"/>
            <a:ext cx="9144000" cy="3638240"/>
          </a:xfrm>
          <a:prstGeom prst="rect">
            <a:avLst/>
          </a:prstGeom>
        </p:spPr>
        <p:txBody>
          <a:bodyPr>
            <a:spAutoFit/>
          </a:bodyPr>
          <a:lstStyle/>
          <a:p>
            <a:pPr>
              <a:lnSpc>
                <a:spcPct val="150000"/>
              </a:lnSpc>
              <a:spcAft>
                <a:spcPts val="800"/>
              </a:spcAft>
            </a:pPr>
            <a:r>
              <a:rPr lang="tr-TR" sz="3600" b="1" i="1" dirty="0">
                <a:latin typeface="+mj-lt"/>
                <a:ea typeface="Calibri" panose="020F0502020204030204" pitchFamily="34" charset="0"/>
                <a:cs typeface="Times New Roman" panose="02020603050405020304" pitchFamily="18" charset="0"/>
              </a:rPr>
              <a:t>SENİN İÇİN </a:t>
            </a:r>
            <a:r>
              <a:rPr lang="tr-TR" sz="3600" b="1" i="1" dirty="0" smtClean="0">
                <a:latin typeface="+mj-lt"/>
                <a:ea typeface="Calibri" panose="020F0502020204030204" pitchFamily="34" charset="0"/>
                <a:cs typeface="Times New Roman" panose="02020603050405020304" pitchFamily="18" charset="0"/>
              </a:rPr>
              <a:t>AİLE OLMAK </a:t>
            </a:r>
            <a:r>
              <a:rPr lang="tr-TR" sz="3600" b="1" i="1" dirty="0">
                <a:latin typeface="+mj-lt"/>
                <a:ea typeface="Calibri" panose="020F0502020204030204" pitchFamily="34" charset="0"/>
                <a:cs typeface="Times New Roman" panose="02020603050405020304" pitchFamily="18" charset="0"/>
              </a:rPr>
              <a:t>NE ANLAMA GELİYOR?</a:t>
            </a:r>
          </a:p>
          <a:p>
            <a:pPr>
              <a:lnSpc>
                <a:spcPct val="150000"/>
              </a:lnSpc>
              <a:spcAft>
                <a:spcPts val="800"/>
              </a:spcAft>
            </a:pPr>
            <a:endParaRPr lang="tr-TR" sz="3600" b="1" i="1" dirty="0">
              <a:solidFill>
                <a:srgbClr val="FF0000"/>
              </a:solidFill>
              <a:latin typeface="+mj-lt"/>
              <a:ea typeface="Calibri" panose="020F0502020204030204" pitchFamily="34" charset="0"/>
              <a:cs typeface="Times New Roman" panose="02020603050405020304" pitchFamily="18" charset="0"/>
            </a:endParaRPr>
          </a:p>
          <a:p>
            <a:pPr>
              <a:lnSpc>
                <a:spcPct val="150000"/>
              </a:lnSpc>
              <a:spcAft>
                <a:spcPts val="800"/>
              </a:spcAft>
            </a:pPr>
            <a:r>
              <a:rPr lang="tr-TR" sz="3600" b="1" i="1" dirty="0">
                <a:latin typeface="+mj-lt"/>
                <a:ea typeface="Calibri" panose="020F0502020204030204" pitchFamily="34" charset="0"/>
                <a:cs typeface="Times New Roman" panose="02020603050405020304" pitchFamily="18" charset="0"/>
              </a:rPr>
              <a:t>«BİR AİLEDE OLMAZSA OLMAZ!»</a:t>
            </a:r>
          </a:p>
          <a:p>
            <a:pPr>
              <a:lnSpc>
                <a:spcPct val="150000"/>
              </a:lnSpc>
              <a:spcAft>
                <a:spcPts val="800"/>
              </a:spcAft>
            </a:pPr>
            <a:r>
              <a:rPr lang="tr-TR" sz="3600" b="1" i="1" dirty="0">
                <a:latin typeface="+mj-lt"/>
                <a:ea typeface="Calibri" panose="020F0502020204030204" pitchFamily="34" charset="0"/>
                <a:cs typeface="Times New Roman" panose="02020603050405020304" pitchFamily="18" charset="0"/>
              </a:rPr>
              <a:t> </a:t>
            </a:r>
            <a:r>
              <a:rPr lang="tr-TR" sz="3600" b="1" i="1" dirty="0" smtClean="0">
                <a:latin typeface="+mj-lt"/>
                <a:ea typeface="Calibri" panose="020F0502020204030204" pitchFamily="34" charset="0"/>
                <a:cs typeface="Times New Roman" panose="02020603050405020304" pitchFamily="18" charset="0"/>
              </a:rPr>
              <a:t>DEDİKLERİN NELERDİR</a:t>
            </a:r>
            <a:r>
              <a:rPr lang="tr-TR" sz="3600" b="1" dirty="0">
                <a:ea typeface="Calibri" panose="020F0502020204030204" pitchFamily="34" charset="0"/>
                <a:cs typeface="Times New Roman" panose="02020603050405020304" pitchFamily="18" charset="0"/>
              </a:rPr>
              <a:t>?</a:t>
            </a:r>
            <a:endParaRPr lang="tr-TR" sz="3600" b="1" dirty="0">
              <a:effectLst/>
              <a:ea typeface="Calibri" panose="020F0502020204030204" pitchFamily="34" charset="0"/>
              <a:cs typeface="Times New Roman" panose="02020603050405020304" pitchFamily="18" charset="0"/>
            </a:endParaRPr>
          </a:p>
        </p:txBody>
      </p:sp>
      <p:grpSp>
        <p:nvGrpSpPr>
          <p:cNvPr id="10" name="Grup 9"/>
          <p:cNvGrpSpPr/>
          <p:nvPr/>
        </p:nvGrpSpPr>
        <p:grpSpPr>
          <a:xfrm>
            <a:off x="-798464" y="2115420"/>
            <a:ext cx="7010631" cy="7010631"/>
            <a:chOff x="-798464" y="2115420"/>
            <a:chExt cx="7010631" cy="7010631"/>
          </a:xfrm>
        </p:grpSpPr>
        <p:grpSp>
          <p:nvGrpSpPr>
            <p:cNvPr id="14" name="Group 14"/>
            <p:cNvGrpSpPr/>
            <p:nvPr/>
          </p:nvGrpSpPr>
          <p:grpSpPr>
            <a:xfrm>
              <a:off x="-798464" y="2115420"/>
              <a:ext cx="7010631" cy="701063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40F22"/>
              </a:solidFill>
            </p:spPr>
            <p:txBody>
              <a:bodyPr/>
              <a:lstStyle/>
              <a:p>
                <a:endParaRPr lang="tr-TR"/>
              </a:p>
            </p:txBody>
          </p:sp>
          <p:sp>
            <p:nvSpPr>
              <p:cNvPr id="16" name="TextBox 16"/>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464737" y="2173461"/>
              <a:ext cx="6343178" cy="634317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tr-TR"/>
              </a:p>
            </p:txBody>
          </p:sp>
          <p:sp>
            <p:nvSpPr>
              <p:cNvPr id="20" name="TextBox 20"/>
              <p:cNvSpPr txBox="1"/>
              <p:nvPr/>
            </p:nvSpPr>
            <p:spPr>
              <a:xfrm>
                <a:off x="139700" y="101600"/>
                <a:ext cx="533400" cy="571500"/>
              </a:xfrm>
              <a:prstGeom prst="rect">
                <a:avLst/>
              </a:prstGeom>
            </p:spPr>
            <p:txBody>
              <a:bodyPr lIns="44993" tIns="44993" rIns="44993" bIns="44993" rtlCol="0" anchor="ctr"/>
              <a:lstStyle/>
              <a:p>
                <a:pPr algn="ctr">
                  <a:lnSpc>
                    <a:spcPts val="2659"/>
                  </a:lnSpc>
                  <a:spcBef>
                    <a:spcPct val="0"/>
                  </a:spcBef>
                </a:pPr>
                <a:endParaRPr/>
              </a:p>
            </p:txBody>
          </p:sp>
        </p:grpSp>
        <p:grpSp>
          <p:nvGrpSpPr>
            <p:cNvPr id="23" name="Group 23"/>
            <p:cNvGrpSpPr/>
            <p:nvPr/>
          </p:nvGrpSpPr>
          <p:grpSpPr>
            <a:xfrm>
              <a:off x="3772026" y="2802518"/>
              <a:ext cx="1636286" cy="163628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B0E23"/>
              </a:solidFill>
            </p:spPr>
            <p:txBody>
              <a:bodyPr/>
              <a:lstStyle/>
              <a:p>
                <a:endParaRPr lang="tr-TR"/>
              </a:p>
            </p:txBody>
          </p:sp>
          <p:sp>
            <p:nvSpPr>
              <p:cNvPr id="25" name="TextBox 25"/>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sp>
          <p:nvSpPr>
            <p:cNvPr id="26" name="Freeform 19"/>
            <p:cNvSpPr/>
            <p:nvPr/>
          </p:nvSpPr>
          <p:spPr>
            <a:xfrm>
              <a:off x="19050" y="2721865"/>
              <a:ext cx="5246370" cy="524637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12"/>
              <a:stretch>
                <a:fillRect l="-564" r="-49528"/>
              </a:stretch>
            </a:blipFill>
          </p:spPr>
        </p:sp>
      </p:grpSp>
    </p:spTree>
    <p:extLst>
      <p:ext uri="{BB962C8B-B14F-4D97-AF65-F5344CB8AC3E}">
        <p14:creationId xmlns:p14="http://schemas.microsoft.com/office/powerpoint/2010/main" val="581074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04" y="-59055"/>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14" b="-14"/>
              </a:stretch>
            </a:blipFill>
          </p:spPr>
          <p:txBody>
            <a:bodyPr/>
            <a:lstStyle/>
            <a:p>
              <a:endParaRPr lang="tr-TR"/>
            </a:p>
          </p:txBody>
        </p:sp>
      </p:grpSp>
      <p:grpSp>
        <p:nvGrpSpPr>
          <p:cNvPr id="4" name="Group 4"/>
          <p:cNvGrpSpPr/>
          <p:nvPr/>
        </p:nvGrpSpPr>
        <p:grpSpPr>
          <a:xfrm>
            <a:off x="-10893198" y="-75853"/>
            <a:ext cx="18288000" cy="10159078"/>
            <a:chOff x="0" y="0"/>
            <a:chExt cx="24384000" cy="13545438"/>
          </a:xfrm>
        </p:grpSpPr>
        <p:sp>
          <p:nvSpPr>
            <p:cNvPr id="5" name="Freeform 5"/>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2"/>
              <a:stretch>
                <a:fillRect t="-644" b="-644"/>
              </a:stretch>
            </a:blipFill>
          </p:spPr>
          <p:txBody>
            <a:bodyPr/>
            <a:lstStyle/>
            <a:p>
              <a:endParaRPr lang="tr-TR" dirty="0"/>
            </a:p>
          </p:txBody>
        </p:sp>
      </p:grpSp>
      <p:sp>
        <p:nvSpPr>
          <p:cNvPr id="7" name="Freeform 7"/>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3">
              <a:extLst>
                <a:ext uri="{96DAC541-7B7A-43D3-8B79-37D633B846F1}">
                  <asvg:svgBlip xmlns:asvg="http://schemas.microsoft.com/office/drawing/2016/SVG/main" xmlns="" r:embed="rId4"/>
                </a:ext>
              </a:extLst>
            </a:blip>
            <a:stretch>
              <a:fillRect t="-34" b="-34"/>
            </a:stretch>
          </a:blipFill>
        </p:spPr>
        <p:txBody>
          <a:bodyPr/>
          <a:lstStyle/>
          <a:p>
            <a:endParaRPr lang="tr-TR"/>
          </a:p>
        </p:txBody>
      </p:sp>
      <p:sp>
        <p:nvSpPr>
          <p:cNvPr id="8" name="Freeform 8"/>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15" name="Freeform 15"/>
          <p:cNvSpPr/>
          <p:nvPr/>
        </p:nvSpPr>
        <p:spPr>
          <a:xfrm>
            <a:off x="11713577" y="5011829"/>
            <a:ext cx="6535908" cy="6535908"/>
          </a:xfrm>
          <a:custGeom>
            <a:avLst/>
            <a:gdLst/>
            <a:ahLst/>
            <a:cxnLst/>
            <a:rect l="l" t="t" r="r" b="b"/>
            <a:pathLst>
              <a:path w="6535908" h="6535908">
                <a:moveTo>
                  <a:pt x="0" y="0"/>
                </a:moveTo>
                <a:lnTo>
                  <a:pt x="6535908" y="0"/>
                </a:lnTo>
                <a:lnTo>
                  <a:pt x="6535908" y="6535908"/>
                </a:lnTo>
                <a:lnTo>
                  <a:pt x="0" y="6535908"/>
                </a:lnTo>
                <a:lnTo>
                  <a:pt x="0" y="0"/>
                </a:lnTo>
                <a:close/>
              </a:path>
            </a:pathLst>
          </a:custGeom>
          <a:blipFill>
            <a:blip r:embed="rId7">
              <a:alphaModFix amt="35000"/>
              <a:extLst>
                <a:ext uri="{96DAC541-7B7A-43D3-8B79-37D633B846F1}">
                  <asvg:svgBlip xmlns:asvg="http://schemas.microsoft.com/office/drawing/2016/SVG/main" xmlns="" r:embed="rId8"/>
                </a:ext>
              </a:extLst>
            </a:blip>
            <a:stretch>
              <a:fillRect/>
            </a:stretch>
          </a:blipFill>
        </p:spPr>
        <p:txBody>
          <a:bodyPr/>
          <a:lstStyle/>
          <a:p>
            <a:endParaRPr lang="tr-TR"/>
          </a:p>
        </p:txBody>
      </p:sp>
      <p:sp>
        <p:nvSpPr>
          <p:cNvPr id="30" name="Freeform 8"/>
          <p:cNvSpPr/>
          <p:nvPr/>
        </p:nvSpPr>
        <p:spPr>
          <a:xfrm>
            <a:off x="6858272" y="9009606"/>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9"/>
            <a:stretch>
              <a:fillRect l="-56" r="-56"/>
            </a:stretch>
          </a:blipFill>
        </p:spPr>
      </p:sp>
      <p:sp>
        <p:nvSpPr>
          <p:cNvPr id="31" name="Freeform 7"/>
          <p:cNvSpPr/>
          <p:nvPr/>
        </p:nvSpPr>
        <p:spPr>
          <a:xfrm>
            <a:off x="9955425" y="9082702"/>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10"/>
            <a:stretch>
              <a:fillRect l="-99" r="-99"/>
            </a:stretch>
          </a:blipFill>
        </p:spPr>
      </p:sp>
      <p:sp>
        <p:nvSpPr>
          <p:cNvPr id="11" name="Dikdörtgen 10"/>
          <p:cNvSpPr/>
          <p:nvPr/>
        </p:nvSpPr>
        <p:spPr>
          <a:xfrm>
            <a:off x="1254068" y="3303669"/>
            <a:ext cx="23221992" cy="3416320"/>
          </a:xfrm>
          <a:prstGeom prst="rect">
            <a:avLst/>
          </a:prstGeom>
        </p:spPr>
        <p:txBody>
          <a:bodyPr wrap="square">
            <a:spAutoFit/>
          </a:bodyPr>
          <a:lstStyle/>
          <a:p>
            <a:pPr>
              <a:lnSpc>
                <a:spcPct val="150000"/>
              </a:lnSpc>
            </a:pPr>
            <a:r>
              <a:rPr lang="tr-TR" sz="3600" dirty="0" smtClean="0">
                <a:latin typeface="+mj-lt"/>
              </a:rPr>
              <a:t>İlk </a:t>
            </a:r>
            <a:r>
              <a:rPr lang="tr-TR" sz="3600" dirty="0">
                <a:latin typeface="+mj-lt"/>
              </a:rPr>
              <a:t>olarak iletişimi yeniden inşa etmek için </a:t>
            </a:r>
            <a:r>
              <a:rPr lang="tr-TR" sz="3600" dirty="0"/>
              <a:t>küçük ama dönüştürücü adımlar at!</a:t>
            </a:r>
            <a:endParaRPr lang="tr-TR" sz="3600" dirty="0">
              <a:latin typeface="+mj-lt"/>
            </a:endParaRPr>
          </a:p>
          <a:p>
            <a:pPr>
              <a:lnSpc>
                <a:spcPct val="150000"/>
              </a:lnSpc>
            </a:pPr>
            <a:r>
              <a:rPr lang="tr-TR" sz="3600" dirty="0" smtClean="0">
                <a:latin typeface="+mj-lt"/>
              </a:rPr>
              <a:t>Birlikte </a:t>
            </a:r>
            <a:r>
              <a:rPr lang="tr-TR" sz="3600" dirty="0">
                <a:latin typeface="+mj-lt"/>
              </a:rPr>
              <a:t>geçirilen kaliteli zamanı artır!</a:t>
            </a:r>
          </a:p>
          <a:p>
            <a:pPr>
              <a:lnSpc>
                <a:spcPct val="150000"/>
              </a:lnSpc>
            </a:pPr>
            <a:r>
              <a:rPr lang="tr-TR" sz="3600" dirty="0" smtClean="0">
                <a:latin typeface="+mj-lt"/>
              </a:rPr>
              <a:t>Ortak </a:t>
            </a:r>
            <a:r>
              <a:rPr lang="tr-TR" sz="3600" dirty="0">
                <a:latin typeface="+mj-lt"/>
              </a:rPr>
              <a:t>sofralar, birlikte yapılan dualar, ibadetler, yürüyüşler, </a:t>
            </a:r>
            <a:r>
              <a:rPr lang="tr-TR" sz="3600" dirty="0" smtClean="0">
                <a:latin typeface="+mj-lt"/>
              </a:rPr>
              <a:t>oyunlar, etkinlikler...</a:t>
            </a:r>
            <a:endParaRPr lang="tr-TR" sz="3600" dirty="0">
              <a:solidFill>
                <a:srgbClr val="FF0000"/>
              </a:solidFill>
              <a:latin typeface="+mj-lt"/>
            </a:endParaRPr>
          </a:p>
          <a:p>
            <a:pPr>
              <a:lnSpc>
                <a:spcPct val="150000"/>
              </a:lnSpc>
            </a:pPr>
            <a:r>
              <a:rPr lang="tr-TR" sz="3600" dirty="0">
                <a:latin typeface="+mj-lt"/>
              </a:rPr>
              <a:t>Bunlar, manevi ve psikolojik bağların yapı taşlarıdır. </a:t>
            </a:r>
          </a:p>
        </p:txBody>
      </p:sp>
      <p:grpSp>
        <p:nvGrpSpPr>
          <p:cNvPr id="9" name="Grup 8"/>
          <p:cNvGrpSpPr/>
          <p:nvPr/>
        </p:nvGrpSpPr>
        <p:grpSpPr>
          <a:xfrm>
            <a:off x="12353183" y="5905500"/>
            <a:ext cx="5041936" cy="5091574"/>
            <a:chOff x="14512234" y="5370825"/>
            <a:chExt cx="5066810" cy="5285524"/>
          </a:xfrm>
        </p:grpSpPr>
        <p:sp>
          <p:nvSpPr>
            <p:cNvPr id="6" name="TextBox 6"/>
            <p:cNvSpPr txBox="1"/>
            <p:nvPr/>
          </p:nvSpPr>
          <p:spPr>
            <a:xfrm>
              <a:off x="14841990" y="9212537"/>
              <a:ext cx="2215991" cy="239040"/>
            </a:xfrm>
            <a:prstGeom prst="rect">
              <a:avLst/>
            </a:prstGeom>
          </p:spPr>
          <p:txBody>
            <a:bodyPr lIns="0" tIns="0" rIns="0" bIns="0" rtlCol="0" anchor="t">
              <a:spAutoFit/>
            </a:bodyPr>
            <a:lstStyle/>
            <a:p>
              <a:pPr algn="ctr">
                <a:lnSpc>
                  <a:spcPts val="1960"/>
                </a:lnSpc>
              </a:pPr>
              <a:endParaRPr lang="en-US" sz="1400" b="1" dirty="0">
                <a:solidFill>
                  <a:srgbClr val="000000"/>
                </a:solidFill>
                <a:latin typeface="ITC Avant Garde Gothic Bold"/>
                <a:ea typeface="ITC Avant Garde Gothic Bold"/>
                <a:cs typeface="ITC Avant Garde Gothic Bold"/>
                <a:sym typeface="ITC Avant Garde Gothic Bold"/>
              </a:endParaRPr>
            </a:p>
          </p:txBody>
        </p:sp>
        <p:grpSp>
          <p:nvGrpSpPr>
            <p:cNvPr id="12" name="Group 12"/>
            <p:cNvGrpSpPr/>
            <p:nvPr/>
          </p:nvGrpSpPr>
          <p:grpSpPr>
            <a:xfrm>
              <a:off x="14512234" y="5370825"/>
              <a:ext cx="4929804" cy="5285524"/>
              <a:chOff x="20883" y="-35350"/>
              <a:chExt cx="812800" cy="812800"/>
            </a:xfrm>
          </p:grpSpPr>
          <p:sp>
            <p:nvSpPr>
              <p:cNvPr id="13" name="Freeform 13"/>
              <p:cNvSpPr/>
              <p:nvPr/>
            </p:nvSpPr>
            <p:spPr>
              <a:xfrm>
                <a:off x="20883" y="-3535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40F22"/>
              </a:solidFill>
            </p:spPr>
            <p:txBody>
              <a:bodyPr/>
              <a:lstStyle/>
              <a:p>
                <a:endParaRPr lang="tr-T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4649241" y="5520622"/>
              <a:ext cx="4929803" cy="4929803"/>
              <a:chOff x="43472" y="-52854"/>
              <a:chExt cx="812800" cy="812800"/>
            </a:xfrm>
          </p:grpSpPr>
          <p:sp>
            <p:nvSpPr>
              <p:cNvPr id="17" name="Freeform 17"/>
              <p:cNvSpPr/>
              <p:nvPr/>
            </p:nvSpPr>
            <p:spPr>
              <a:xfrm>
                <a:off x="43472" y="-52854"/>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tr-TR"/>
              </a:p>
            </p:txBody>
          </p:sp>
          <p:sp>
            <p:nvSpPr>
              <p:cNvPr id="18" name="TextBox 18"/>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5049024" y="5859898"/>
              <a:ext cx="1549919" cy="1872521"/>
              <a:chOff x="127481" y="-308877"/>
              <a:chExt cx="812800" cy="981977"/>
            </a:xfrm>
          </p:grpSpPr>
          <p:sp>
            <p:nvSpPr>
              <p:cNvPr id="22" name="Freeform 22"/>
              <p:cNvSpPr/>
              <p:nvPr/>
            </p:nvSpPr>
            <p:spPr>
              <a:xfrm>
                <a:off x="127481" y="-308877"/>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B0E23"/>
              </a:solidFill>
              <a:ln cap="sq">
                <a:noFill/>
                <a:prstDash val="solid"/>
                <a:miter/>
              </a:ln>
            </p:spPr>
            <p:txBody>
              <a:bodyPr/>
              <a:lstStyle/>
              <a:p>
                <a:endParaRPr lang="tr-T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sp>
          <p:nvSpPr>
            <p:cNvPr id="24" name="Freeform 23"/>
            <p:cNvSpPr/>
            <p:nvPr/>
          </p:nvSpPr>
          <p:spPr>
            <a:xfrm>
              <a:off x="15012106" y="5849281"/>
              <a:ext cx="4365763" cy="4365763"/>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11"/>
              <a:stretch>
                <a:fillRect l="-38446" r="-11647"/>
              </a:stretch>
            </a:blipFill>
          </p:spPr>
        </p:sp>
      </p:grpSp>
      <p:pic>
        <p:nvPicPr>
          <p:cNvPr id="10" name="Resim 9"/>
          <p:cNvPicPr>
            <a:picLocks noChangeAspect="1"/>
          </p:cNvPicPr>
          <p:nvPr/>
        </p:nvPicPr>
        <p:blipFill>
          <a:blip r:embed="rId12"/>
          <a:stretch>
            <a:fillRect/>
          </a:stretch>
        </p:blipFill>
        <p:spPr>
          <a:xfrm>
            <a:off x="2208024" y="1652107"/>
            <a:ext cx="14597375" cy="1353429"/>
          </a:xfrm>
          <a:prstGeom prst="rect">
            <a:avLst/>
          </a:prstGeom>
        </p:spPr>
      </p:pic>
      <p:sp>
        <p:nvSpPr>
          <p:cNvPr id="19" name="Dikdörtgen 18"/>
          <p:cNvSpPr/>
          <p:nvPr/>
        </p:nvSpPr>
        <p:spPr>
          <a:xfrm>
            <a:off x="2308382" y="1776480"/>
            <a:ext cx="15294086" cy="923330"/>
          </a:xfrm>
          <a:prstGeom prst="rect">
            <a:avLst/>
          </a:prstGeom>
        </p:spPr>
        <p:txBody>
          <a:bodyPr wrap="square">
            <a:spAutoFit/>
          </a:bodyPr>
          <a:lstStyle/>
          <a:p>
            <a:pPr lvl="0">
              <a:lnSpc>
                <a:spcPct val="150000"/>
              </a:lnSpc>
            </a:pPr>
            <a:r>
              <a:rPr lang="tr-TR" sz="3600" b="1" i="1" dirty="0" smtClean="0">
                <a:solidFill>
                  <a:schemeClr val="bg2"/>
                </a:solidFill>
              </a:rPr>
              <a:t>AİLE BİREYLERİ BİRBİRİNİ ANLAMAYA NİYET ETTİĞİNDE BAĞLAR GÜÇLENİR.</a:t>
            </a:r>
            <a:endParaRPr lang="tr-TR" sz="3600" b="1" i="1" dirty="0">
              <a:solidFill>
                <a:schemeClr val="bg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14" b="-14"/>
              </a:stretch>
            </a:blipFill>
          </p:spPr>
          <p:txBody>
            <a:bodyPr/>
            <a:lstStyle/>
            <a:p>
              <a:endParaRPr lang="tr-T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14" b="-14"/>
              </a:stretch>
            </a:blipFill>
          </p:spPr>
          <p:txBody>
            <a:bodyPr/>
            <a:lstStyle/>
            <a:p>
              <a:endParaRPr lang="tr-TR"/>
            </a:p>
          </p:txBody>
        </p:sp>
      </p:grpSp>
      <p:sp>
        <p:nvSpPr>
          <p:cNvPr id="6" name="Freeform 6"/>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3">
              <a:extLst>
                <a:ext uri="{96DAC541-7B7A-43D3-8B79-37D633B846F1}">
                  <asvg:svgBlip xmlns:asvg="http://schemas.microsoft.com/office/drawing/2016/SVG/main" xmlns="" r:embed="rId4"/>
                </a:ext>
              </a:extLst>
            </a:blip>
            <a:stretch>
              <a:fillRect t="-34" b="-34"/>
            </a:stretch>
          </a:blipFill>
        </p:spPr>
        <p:txBody>
          <a:bodyPr/>
          <a:lstStyle/>
          <a:p>
            <a:endParaRPr lang="tr-TR"/>
          </a:p>
        </p:txBody>
      </p:sp>
      <p:sp>
        <p:nvSpPr>
          <p:cNvPr id="7" name="Freeform 7"/>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30" name="Freeform 8"/>
          <p:cNvSpPr/>
          <p:nvPr/>
        </p:nvSpPr>
        <p:spPr>
          <a:xfrm>
            <a:off x="8686800" y="9036621"/>
            <a:ext cx="2525191" cy="659236"/>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7"/>
            <a:stretch>
              <a:fillRect l="-56" r="-56"/>
            </a:stretch>
          </a:blipFill>
        </p:spPr>
      </p:sp>
      <p:sp>
        <p:nvSpPr>
          <p:cNvPr id="31" name="Freeform 7"/>
          <p:cNvSpPr/>
          <p:nvPr/>
        </p:nvSpPr>
        <p:spPr>
          <a:xfrm>
            <a:off x="11521768" y="9086131"/>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8"/>
            <a:stretch>
              <a:fillRect l="-99" r="-99"/>
            </a:stretch>
          </a:blipFill>
        </p:spPr>
      </p:sp>
      <p:sp>
        <p:nvSpPr>
          <p:cNvPr id="10" name="Dikdörtgen 9"/>
          <p:cNvSpPr/>
          <p:nvPr/>
        </p:nvSpPr>
        <p:spPr>
          <a:xfrm>
            <a:off x="1181100" y="2741356"/>
            <a:ext cx="15925800" cy="4247317"/>
          </a:xfrm>
          <a:prstGeom prst="rect">
            <a:avLst/>
          </a:prstGeom>
        </p:spPr>
        <p:txBody>
          <a:bodyPr wrap="square">
            <a:spAutoFit/>
          </a:bodyPr>
          <a:lstStyle/>
          <a:p>
            <a:pPr>
              <a:lnSpc>
                <a:spcPct val="150000"/>
              </a:lnSpc>
            </a:pPr>
            <a:r>
              <a:rPr lang="tr-TR" sz="3600" dirty="0"/>
              <a:t>Her ailede zaman zaman iletişim hataları, kırgınlıklar, çatışmalar olur. </a:t>
            </a:r>
          </a:p>
          <a:p>
            <a:pPr>
              <a:lnSpc>
                <a:spcPct val="150000"/>
              </a:lnSpc>
            </a:pPr>
            <a:r>
              <a:rPr lang="tr-TR" sz="3600" dirty="0"/>
              <a:t>Mesele, bu </a:t>
            </a:r>
            <a:r>
              <a:rPr lang="tr-TR" sz="3600" dirty="0" smtClean="0"/>
              <a:t>çatışmalar sonrasında kırgınlıkları nasıl </a:t>
            </a:r>
            <a:r>
              <a:rPr lang="tr-TR" sz="3600" dirty="0"/>
              <a:t>onardığımızdır.</a:t>
            </a:r>
          </a:p>
          <a:p>
            <a:pPr>
              <a:lnSpc>
                <a:spcPct val="150000"/>
              </a:lnSpc>
            </a:pPr>
            <a:r>
              <a:rPr lang="tr-TR" sz="3600" dirty="0" smtClean="0"/>
              <a:t>Aile </a:t>
            </a:r>
            <a:r>
              <a:rPr lang="tr-TR" sz="3600" dirty="0"/>
              <a:t>tıpkı bir bahçe </a:t>
            </a:r>
            <a:r>
              <a:rPr lang="de-DE" sz="3600" dirty="0" err="1" smtClean="0"/>
              <a:t>gibi</a:t>
            </a:r>
            <a:r>
              <a:rPr lang="tr-TR" sz="3600" dirty="0" err="1" smtClean="0"/>
              <a:t>dir</a:t>
            </a:r>
            <a:r>
              <a:rPr lang="tr-TR" sz="3600" dirty="0" smtClean="0"/>
              <a:t>;</a:t>
            </a:r>
            <a:r>
              <a:rPr lang="de-DE" sz="3600" dirty="0" smtClean="0"/>
              <a:t> </a:t>
            </a:r>
            <a:r>
              <a:rPr lang="de-DE" sz="3600" dirty="0"/>
              <a:t>emek ister, zaman </a:t>
            </a:r>
            <a:r>
              <a:rPr lang="de-DE" sz="3600" dirty="0" err="1"/>
              <a:t>ister</a:t>
            </a:r>
            <a:r>
              <a:rPr lang="tr-TR" sz="3600" dirty="0" smtClean="0"/>
              <a:t>.</a:t>
            </a:r>
          </a:p>
          <a:p>
            <a:pPr>
              <a:lnSpc>
                <a:spcPct val="150000"/>
              </a:lnSpc>
            </a:pPr>
            <a:r>
              <a:rPr lang="tr-TR" sz="3600" dirty="0" smtClean="0"/>
              <a:t>Hz </a:t>
            </a:r>
            <a:r>
              <a:rPr lang="tr-TR" sz="3600" dirty="0" smtClean="0"/>
              <a:t>P</a:t>
            </a:r>
            <a:r>
              <a:rPr lang="tr-TR" sz="3600" dirty="0" smtClean="0"/>
              <a:t>eygamber’in övgüsüne layık olur, ailesine önem veren kişiler:</a:t>
            </a:r>
          </a:p>
          <a:p>
            <a:pPr>
              <a:lnSpc>
                <a:spcPct val="150000"/>
              </a:lnSpc>
            </a:pPr>
            <a:r>
              <a:rPr lang="de-DE" sz="3600" b="1" i="1" dirty="0"/>
              <a:t>“</a:t>
            </a:r>
            <a:r>
              <a:rPr lang="de-DE" sz="3600" b="1" i="1" dirty="0" err="1"/>
              <a:t>Sizin</a:t>
            </a:r>
            <a:r>
              <a:rPr lang="de-DE" sz="3600" b="1" i="1" dirty="0"/>
              <a:t> en </a:t>
            </a:r>
            <a:r>
              <a:rPr lang="de-DE" sz="3600" b="1" i="1" dirty="0" err="1"/>
              <a:t>hayırlınız</a:t>
            </a:r>
            <a:r>
              <a:rPr lang="de-DE" sz="3600" b="1" i="1" dirty="0"/>
              <a:t>, </a:t>
            </a:r>
            <a:r>
              <a:rPr lang="de-DE" sz="3600" b="1" i="1" dirty="0" err="1"/>
              <a:t>ailesine</a:t>
            </a:r>
            <a:r>
              <a:rPr lang="de-DE" sz="3600" b="1" i="1" dirty="0"/>
              <a:t> </a:t>
            </a:r>
            <a:r>
              <a:rPr lang="de-DE" sz="3600" b="1" i="1" dirty="0" err="1"/>
              <a:t>karşı</a:t>
            </a:r>
            <a:r>
              <a:rPr lang="de-DE" sz="3600" b="1" i="1" dirty="0"/>
              <a:t> en </a:t>
            </a:r>
            <a:r>
              <a:rPr lang="de-DE" sz="3600" b="1" i="1" dirty="0" err="1"/>
              <a:t>hayırlı</a:t>
            </a:r>
            <a:r>
              <a:rPr lang="de-DE" sz="3600" b="1" i="1" dirty="0"/>
              <a:t> </a:t>
            </a:r>
            <a:r>
              <a:rPr lang="de-DE" sz="3600" b="1" i="1" dirty="0" err="1"/>
              <a:t>olandır</a:t>
            </a:r>
            <a:r>
              <a:rPr lang="de-DE" sz="3600" b="1" i="1" dirty="0"/>
              <a:t>...”</a:t>
            </a:r>
            <a:endParaRPr lang="de-DE" sz="3600" b="1" i="1" dirty="0"/>
          </a:p>
        </p:txBody>
      </p:sp>
      <p:grpSp>
        <p:nvGrpSpPr>
          <p:cNvPr id="24" name="Group 14"/>
          <p:cNvGrpSpPr/>
          <p:nvPr/>
        </p:nvGrpSpPr>
        <p:grpSpPr>
          <a:xfrm>
            <a:off x="12894198" y="4822093"/>
            <a:ext cx="5020006" cy="4789482"/>
            <a:chOff x="0" y="0"/>
            <a:chExt cx="812800" cy="812800"/>
          </a:xfrm>
        </p:grpSpPr>
        <p:sp>
          <p:nvSpPr>
            <p:cNvPr id="2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40F22"/>
            </a:solidFill>
          </p:spPr>
          <p:txBody>
            <a:bodyPr/>
            <a:lstStyle/>
            <a:p>
              <a:endParaRPr lang="tr-TR"/>
            </a:p>
          </p:txBody>
        </p:sp>
        <p:sp>
          <p:nvSpPr>
            <p:cNvPr id="26" name="TextBox 16"/>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18"/>
          <p:cNvGrpSpPr/>
          <p:nvPr/>
        </p:nvGrpSpPr>
        <p:grpSpPr>
          <a:xfrm>
            <a:off x="13178302" y="5198299"/>
            <a:ext cx="4221788" cy="3896147"/>
            <a:chOff x="0" y="0"/>
            <a:chExt cx="812800" cy="812800"/>
          </a:xfrm>
        </p:grpSpPr>
        <p:sp>
          <p:nvSpPr>
            <p:cNvPr id="28"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tr-TR"/>
            </a:p>
          </p:txBody>
        </p:sp>
        <p:sp>
          <p:nvSpPr>
            <p:cNvPr id="29" name="TextBox 20"/>
            <p:cNvSpPr txBox="1"/>
            <p:nvPr/>
          </p:nvSpPr>
          <p:spPr>
            <a:xfrm>
              <a:off x="139700" y="101600"/>
              <a:ext cx="533400" cy="571500"/>
            </a:xfrm>
            <a:prstGeom prst="rect">
              <a:avLst/>
            </a:prstGeom>
          </p:spPr>
          <p:txBody>
            <a:bodyPr lIns="44993" tIns="44993" rIns="44993" bIns="44993" rtlCol="0" anchor="ctr"/>
            <a:lstStyle/>
            <a:p>
              <a:pPr algn="ctr">
                <a:lnSpc>
                  <a:spcPts val="2659"/>
                </a:lnSpc>
                <a:spcBef>
                  <a:spcPct val="0"/>
                </a:spcBef>
              </a:pPr>
              <a:endParaRPr/>
            </a:p>
          </p:txBody>
        </p:sp>
      </p:grpSp>
      <p:sp>
        <p:nvSpPr>
          <p:cNvPr id="35" name="Freeform 23"/>
          <p:cNvSpPr/>
          <p:nvPr/>
        </p:nvSpPr>
        <p:spPr>
          <a:xfrm>
            <a:off x="13375347" y="5222476"/>
            <a:ext cx="3835838" cy="3835838"/>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9"/>
            <a:stretch>
              <a:fillRect l="-106185"/>
            </a:stretch>
          </a:blipFill>
        </p:spPr>
      </p:sp>
      <p:sp>
        <p:nvSpPr>
          <p:cNvPr id="8" name="Dikdörtgen 7"/>
          <p:cNvSpPr/>
          <p:nvPr/>
        </p:nvSpPr>
        <p:spPr>
          <a:xfrm>
            <a:off x="6705600" y="7216834"/>
            <a:ext cx="2190856" cy="369332"/>
          </a:xfrm>
          <a:prstGeom prst="rect">
            <a:avLst/>
          </a:prstGeom>
        </p:spPr>
        <p:txBody>
          <a:bodyPr wrap="none">
            <a:spAutoFit/>
          </a:bodyPr>
          <a:lstStyle/>
          <a:p>
            <a:r>
              <a:rPr lang="tr-TR" dirty="0" smtClean="0"/>
              <a:t>(</a:t>
            </a:r>
            <a:r>
              <a:rPr lang="tr-TR" dirty="0" err="1" smtClean="0"/>
              <a:t>İbn</a:t>
            </a:r>
            <a:r>
              <a:rPr lang="tr-TR" dirty="0" smtClean="0"/>
              <a:t> </a:t>
            </a:r>
            <a:r>
              <a:rPr lang="tr-TR" dirty="0" err="1"/>
              <a:t>Mâce</a:t>
            </a:r>
            <a:r>
              <a:rPr lang="tr-TR" dirty="0"/>
              <a:t>, Nikâh, </a:t>
            </a:r>
            <a:r>
              <a:rPr lang="tr-TR" dirty="0" smtClean="0"/>
              <a:t>50)</a:t>
            </a:r>
            <a:endParaRPr lang="tr-T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6" name="Group 6"/>
          <p:cNvGrpSpPr/>
          <p:nvPr/>
        </p:nvGrpSpPr>
        <p:grpSpPr>
          <a:xfrm>
            <a:off x="1201888" y="154877"/>
            <a:ext cx="18288000" cy="10159096"/>
            <a:chOff x="0" y="0"/>
            <a:chExt cx="24384000" cy="13545462"/>
          </a:xfrm>
        </p:grpSpPr>
        <p:sp>
          <p:nvSpPr>
            <p:cNvPr id="7" name="Freeform 7"/>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sp>
        <p:nvSpPr>
          <p:cNvPr id="8" name="Freeform 8"/>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4">
              <a:extLst>
                <a:ext uri="{96DAC541-7B7A-43D3-8B79-37D633B846F1}">
                  <asvg:svgBlip xmlns:asvg="http://schemas.microsoft.com/office/drawing/2016/SVG/main" xmlns="" r:embed="rId5"/>
                </a:ext>
              </a:extLst>
            </a:blip>
            <a:stretch>
              <a:fillRect t="-34" b="-34"/>
            </a:stretch>
          </a:blipFill>
        </p:spPr>
        <p:txBody>
          <a:bodyPr/>
          <a:lstStyle/>
          <a:p>
            <a:endParaRPr lang="tr-TR"/>
          </a:p>
        </p:txBody>
      </p:sp>
      <p:sp>
        <p:nvSpPr>
          <p:cNvPr id="9" name="Freeform 9"/>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17" name="Freeform 17"/>
          <p:cNvSpPr/>
          <p:nvPr/>
        </p:nvSpPr>
        <p:spPr>
          <a:xfrm>
            <a:off x="-317457" y="2713648"/>
            <a:ext cx="5936169" cy="7153514"/>
          </a:xfrm>
          <a:custGeom>
            <a:avLst/>
            <a:gdLst/>
            <a:ahLst/>
            <a:cxnLst/>
            <a:rect l="l" t="t" r="r" b="b"/>
            <a:pathLst>
              <a:path w="8409754" h="8409754">
                <a:moveTo>
                  <a:pt x="0" y="0"/>
                </a:moveTo>
                <a:lnTo>
                  <a:pt x="8409754" y="0"/>
                </a:lnTo>
                <a:lnTo>
                  <a:pt x="8409754" y="8409754"/>
                </a:lnTo>
                <a:lnTo>
                  <a:pt x="0" y="8409754"/>
                </a:lnTo>
                <a:lnTo>
                  <a:pt x="0" y="0"/>
                </a:lnTo>
                <a:close/>
              </a:path>
            </a:pathLst>
          </a:custGeom>
          <a:blipFill>
            <a:blip r:embed="rId8">
              <a:alphaModFix amt="35000"/>
              <a:extLst>
                <a:ext uri="{96DAC541-7B7A-43D3-8B79-37D633B846F1}">
                  <asvg:svgBlip xmlns:asvg="http://schemas.microsoft.com/office/drawing/2016/SVG/main" xmlns="" r:embed="rId9"/>
                </a:ext>
              </a:extLst>
            </a:blip>
            <a:stretch>
              <a:fillRect/>
            </a:stretch>
          </a:blipFill>
        </p:spPr>
        <p:txBody>
          <a:bodyPr/>
          <a:lstStyle/>
          <a:p>
            <a:endParaRPr lang="tr-TR"/>
          </a:p>
        </p:txBody>
      </p:sp>
      <p:grpSp>
        <p:nvGrpSpPr>
          <p:cNvPr id="18" name="Group 18"/>
          <p:cNvGrpSpPr/>
          <p:nvPr/>
        </p:nvGrpSpPr>
        <p:grpSpPr>
          <a:xfrm rot="2458983">
            <a:off x="-431294" y="4037476"/>
            <a:ext cx="5859847" cy="493243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tr-TR"/>
            </a:p>
          </p:txBody>
        </p:sp>
        <p:sp>
          <p:nvSpPr>
            <p:cNvPr id="20" name="TextBox 20"/>
            <p:cNvSpPr txBox="1"/>
            <p:nvPr/>
          </p:nvSpPr>
          <p:spPr>
            <a:xfrm>
              <a:off x="139700" y="101600"/>
              <a:ext cx="533400" cy="571500"/>
            </a:xfrm>
            <a:prstGeom prst="rect">
              <a:avLst/>
            </a:prstGeom>
          </p:spPr>
          <p:txBody>
            <a:bodyPr lIns="44993" tIns="44993" rIns="44993" bIns="44993" rtlCol="0" anchor="ctr"/>
            <a:lstStyle/>
            <a:p>
              <a:pPr algn="ctr">
                <a:lnSpc>
                  <a:spcPts val="2659"/>
                </a:lnSpc>
                <a:spcBef>
                  <a:spcPct val="0"/>
                </a:spcBef>
              </a:pPr>
              <a:endParaRPr/>
            </a:p>
          </p:txBody>
        </p:sp>
      </p:grpSp>
      <p:sp>
        <p:nvSpPr>
          <p:cNvPr id="29" name="Freeform 8"/>
          <p:cNvSpPr/>
          <p:nvPr/>
        </p:nvSpPr>
        <p:spPr>
          <a:xfrm>
            <a:off x="406488" y="9129656"/>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10"/>
            <a:stretch>
              <a:fillRect l="-56" r="-56"/>
            </a:stretch>
          </a:blipFill>
        </p:spPr>
      </p:sp>
      <p:sp>
        <p:nvSpPr>
          <p:cNvPr id="30" name="Freeform 7"/>
          <p:cNvSpPr/>
          <p:nvPr/>
        </p:nvSpPr>
        <p:spPr>
          <a:xfrm>
            <a:off x="3678391" y="9184092"/>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11"/>
            <a:stretch>
              <a:fillRect l="-99" r="-99"/>
            </a:stretch>
          </a:blipFill>
        </p:spPr>
      </p:sp>
      <p:sp>
        <p:nvSpPr>
          <p:cNvPr id="10" name="Dikdörtgen 9"/>
          <p:cNvSpPr/>
          <p:nvPr/>
        </p:nvSpPr>
        <p:spPr>
          <a:xfrm>
            <a:off x="5104950" y="3844388"/>
            <a:ext cx="12706800" cy="3495829"/>
          </a:xfrm>
          <a:prstGeom prst="rect">
            <a:avLst/>
          </a:prstGeom>
        </p:spPr>
        <p:txBody>
          <a:bodyPr wrap="square">
            <a:spAutoFit/>
          </a:bodyPr>
          <a:lstStyle/>
          <a:p>
            <a:pPr algn="just">
              <a:lnSpc>
                <a:spcPct val="150000"/>
              </a:lnSpc>
              <a:spcAft>
                <a:spcPts val="800"/>
              </a:spcAft>
            </a:pPr>
            <a:endParaRPr lang="tr-T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3200" dirty="0">
                <a:latin typeface="Calibri" panose="020F0502020204030204" pitchFamily="34" charset="0"/>
                <a:ea typeface="Calibri" panose="020F0502020204030204" pitchFamily="34" charset="0"/>
                <a:cs typeface="Calibri" panose="020F0502020204030204" pitchFamily="34" charset="0"/>
              </a:rPr>
              <a:t>Allah Teâlâ'nın, “...Kim akrabalık bağlarını gözetirse ben de onu gözetirim. Kim de akraba ile bağını keserse ben de onunla bağımı keserim.”  buyurduğunu dile getiren Peygamber Efendimiz (</a:t>
            </a:r>
            <a:r>
              <a:rPr lang="tr-TR" sz="3200" dirty="0" err="1">
                <a:latin typeface="Calibri" panose="020F0502020204030204" pitchFamily="34" charset="0"/>
                <a:ea typeface="Calibri" panose="020F0502020204030204" pitchFamily="34" charset="0"/>
                <a:cs typeface="Calibri" panose="020F0502020204030204" pitchFamily="34" charset="0"/>
              </a:rPr>
              <a:t>s.a.s</a:t>
            </a:r>
            <a:r>
              <a:rPr lang="tr-TR" sz="3200" dirty="0">
                <a:latin typeface="Calibri" panose="020F0502020204030204" pitchFamily="34" charset="0"/>
                <a:ea typeface="Calibri" panose="020F0502020204030204" pitchFamily="34" charset="0"/>
                <a:cs typeface="Calibri" panose="020F0502020204030204" pitchFamily="34" charset="0"/>
              </a:rPr>
              <a:t>), </a:t>
            </a:r>
            <a:r>
              <a:rPr lang="tr-TR" sz="3200" dirty="0" smtClean="0">
                <a:latin typeface="Calibri" panose="020F0502020204030204" pitchFamily="34" charset="0"/>
                <a:ea typeface="Calibri" panose="020F0502020204030204" pitchFamily="34" charset="0"/>
                <a:cs typeface="Calibri" panose="020F0502020204030204" pitchFamily="34" charset="0"/>
              </a:rPr>
              <a:t>aile bağının </a:t>
            </a:r>
            <a:r>
              <a:rPr lang="tr-TR" sz="3200" dirty="0">
                <a:latin typeface="Calibri" panose="020F0502020204030204" pitchFamily="34" charset="0"/>
                <a:ea typeface="Calibri" panose="020F0502020204030204" pitchFamily="34" charset="0"/>
                <a:cs typeface="Calibri" panose="020F0502020204030204" pitchFamily="34" charset="0"/>
              </a:rPr>
              <a:t>arkasındaki </a:t>
            </a:r>
            <a:r>
              <a:rPr lang="tr-TR" sz="3200" dirty="0" err="1">
                <a:latin typeface="Calibri" panose="020F0502020204030204" pitchFamily="34" charset="0"/>
                <a:ea typeface="Calibri" panose="020F0502020204030204" pitchFamily="34" charset="0"/>
                <a:cs typeface="Calibri" panose="020F0502020204030204" pitchFamily="34" charset="0"/>
              </a:rPr>
              <a:t>mânevî</a:t>
            </a:r>
            <a:r>
              <a:rPr lang="tr-TR" sz="3200" dirty="0">
                <a:latin typeface="Calibri" panose="020F0502020204030204" pitchFamily="34" charset="0"/>
                <a:ea typeface="Calibri" panose="020F0502020204030204" pitchFamily="34" charset="0"/>
                <a:cs typeface="Calibri" panose="020F0502020204030204" pitchFamily="34" charset="0"/>
              </a:rPr>
              <a:t> güce işaret eder aslında</a:t>
            </a:r>
            <a:r>
              <a:rPr lang="tr-TR" sz="3600" dirty="0">
                <a:latin typeface="Calibri" panose="020F0502020204030204" pitchFamily="34" charset="0"/>
                <a:ea typeface="Calibri" panose="020F0502020204030204" pitchFamily="34" charset="0"/>
                <a:cs typeface="Calibri" panose="020F0502020204030204" pitchFamily="34" charset="0"/>
              </a:rPr>
              <a: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Dikdörtgen 10"/>
          <p:cNvSpPr/>
          <p:nvPr/>
        </p:nvSpPr>
        <p:spPr>
          <a:xfrm>
            <a:off x="10270775" y="7378058"/>
            <a:ext cx="2037161" cy="369332"/>
          </a:xfrm>
          <a:prstGeom prst="rect">
            <a:avLst/>
          </a:prstGeom>
        </p:spPr>
        <p:txBody>
          <a:bodyPr wrap="none">
            <a:spAutoFit/>
          </a:bodyPr>
          <a:lstStyle/>
          <a:p>
            <a:r>
              <a:rPr lang="tr-TR" dirty="0">
                <a:solidFill>
                  <a:srgbClr val="000000"/>
                </a:solidFill>
              </a:rPr>
              <a:t>(bkz. </a:t>
            </a:r>
            <a:r>
              <a:rPr lang="tr-TR" dirty="0" err="1">
                <a:solidFill>
                  <a:srgbClr val="000000"/>
                </a:solidFill>
              </a:rPr>
              <a:t>Tirmizî</a:t>
            </a:r>
            <a:r>
              <a:rPr lang="tr-TR" dirty="0">
                <a:solidFill>
                  <a:srgbClr val="000000"/>
                </a:solidFill>
              </a:rPr>
              <a:t>, </a:t>
            </a:r>
            <a:r>
              <a:rPr lang="tr-TR" dirty="0" err="1">
                <a:solidFill>
                  <a:srgbClr val="000000"/>
                </a:solidFill>
              </a:rPr>
              <a:t>Birr</a:t>
            </a:r>
            <a:r>
              <a:rPr lang="tr-TR" dirty="0">
                <a:solidFill>
                  <a:srgbClr val="000000"/>
                </a:solidFill>
              </a:rPr>
              <a:t>, 9)</a:t>
            </a:r>
            <a:endParaRPr lang="tr-TR" dirty="0"/>
          </a:p>
        </p:txBody>
      </p:sp>
      <p:sp>
        <p:nvSpPr>
          <p:cNvPr id="26" name="Freeform 13"/>
          <p:cNvSpPr/>
          <p:nvPr/>
        </p:nvSpPr>
        <p:spPr>
          <a:xfrm>
            <a:off x="4420765" y="2124178"/>
            <a:ext cx="13308300" cy="1362331"/>
          </a:xfrm>
          <a:custGeom>
            <a:avLst/>
            <a:gdLst/>
            <a:ahLst/>
            <a:cxnLst/>
            <a:rect l="l" t="t" r="r" b="b"/>
            <a:pathLst>
              <a:path w="14822712" h="1962105">
                <a:moveTo>
                  <a:pt x="0" y="0"/>
                </a:moveTo>
                <a:lnTo>
                  <a:pt x="14822712" y="0"/>
                </a:lnTo>
                <a:lnTo>
                  <a:pt x="14822712" y="1962105"/>
                </a:lnTo>
                <a:lnTo>
                  <a:pt x="0" y="1962105"/>
                </a:lnTo>
                <a:lnTo>
                  <a:pt x="0" y="0"/>
                </a:lnTo>
                <a:close/>
              </a:path>
            </a:pathLst>
          </a:custGeom>
          <a:solidFill>
            <a:srgbClr val="C00000"/>
          </a:solidFill>
          <a:ln w="12700">
            <a:solidFill>
              <a:srgbClr val="000000"/>
            </a:solidFill>
          </a:ln>
        </p:spPr>
        <p:txBody>
          <a:bodyPr/>
          <a:lstStyle/>
          <a:p>
            <a:pPr lvl="0" algn="just">
              <a:lnSpc>
                <a:spcPct val="107000"/>
              </a:lnSpc>
              <a:spcAft>
                <a:spcPts val="800"/>
              </a:spcAft>
            </a:pPr>
            <a:r>
              <a:rPr lang="tr-TR" sz="3600" b="1" i="1" dirty="0">
                <a:solidFill>
                  <a:schemeClr val="accent6">
                    <a:lumMod val="20000"/>
                    <a:lumOff val="80000"/>
                  </a:schemeClr>
                </a:solidFill>
                <a:latin typeface="Calibri" panose="020F0502020204030204" pitchFamily="34" charset="0"/>
                <a:ea typeface="Calibri" panose="020F0502020204030204" pitchFamily="34" charset="0"/>
                <a:cs typeface="Calibri" panose="020F0502020204030204" pitchFamily="34" charset="0"/>
              </a:rPr>
              <a:t>AİLE VE AKRABA BAĞLARINI KORUMAK, GÜCÜNÜ VE ÖNEMİNİ NEREDEN ALIR?</a:t>
            </a:r>
          </a:p>
          <a:p>
            <a:pPr lvl="0" algn="just">
              <a:lnSpc>
                <a:spcPct val="107000"/>
              </a:lnSpc>
              <a:spcAft>
                <a:spcPts val="800"/>
              </a:spcAft>
            </a:pPr>
            <a:r>
              <a:rPr lang="tr-TR" sz="3600" b="1" i="1" dirty="0">
                <a:solidFill>
                  <a:schemeClr val="accent6">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endParaRPr lang="tr-TR" sz="1100" b="1" i="1"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up 11"/>
          <p:cNvGrpSpPr/>
          <p:nvPr/>
        </p:nvGrpSpPr>
        <p:grpSpPr>
          <a:xfrm>
            <a:off x="-96800" y="3528890"/>
            <a:ext cx="5190864" cy="5559230"/>
            <a:chOff x="-96800" y="3528890"/>
            <a:chExt cx="5190864" cy="5559230"/>
          </a:xfrm>
        </p:grpSpPr>
        <p:grpSp>
          <p:nvGrpSpPr>
            <p:cNvPr id="14" name="Group 14"/>
            <p:cNvGrpSpPr/>
            <p:nvPr/>
          </p:nvGrpSpPr>
          <p:grpSpPr>
            <a:xfrm>
              <a:off x="-96800" y="3528890"/>
              <a:ext cx="5190864" cy="555923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40F22"/>
              </a:solidFill>
            </p:spPr>
            <p:txBody>
              <a:bodyPr/>
              <a:lstStyle/>
              <a:p>
                <a:endParaRPr lang="tr-TR"/>
              </a:p>
            </p:txBody>
          </p:sp>
          <p:sp>
            <p:nvSpPr>
              <p:cNvPr id="16" name="TextBox 16"/>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3065715" y="4240546"/>
              <a:ext cx="1636286" cy="163628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B0E23"/>
              </a:solidFill>
            </p:spPr>
            <p:txBody>
              <a:bodyPr/>
              <a:lstStyle/>
              <a:p>
                <a:endParaRPr lang="tr-TR"/>
              </a:p>
            </p:txBody>
          </p:sp>
          <p:sp>
            <p:nvSpPr>
              <p:cNvPr id="25" name="TextBox 25"/>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18"/>
            <p:cNvGrpSpPr/>
            <p:nvPr/>
          </p:nvGrpSpPr>
          <p:grpSpPr>
            <a:xfrm>
              <a:off x="209605" y="4127399"/>
              <a:ext cx="4578047" cy="4578047"/>
              <a:chOff x="0" y="0"/>
              <a:chExt cx="812800" cy="812800"/>
            </a:xfrm>
          </p:grpSpPr>
          <p:sp>
            <p:nvSpPr>
              <p:cNvPr id="28"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12"/>
                <a:stretch>
                  <a:fillRect l="-18513" r="-6878"/>
                </a:stretch>
              </a:blipFill>
            </p:spPr>
          </p:sp>
        </p:grpSp>
      </p:grpSp>
    </p:spTree>
    <p:extLst>
      <p:ext uri="{BB962C8B-B14F-4D97-AF65-F5344CB8AC3E}">
        <p14:creationId xmlns:p14="http://schemas.microsoft.com/office/powerpoint/2010/main" val="35531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6" name="Group 6"/>
          <p:cNvGrpSpPr/>
          <p:nvPr/>
        </p:nvGrpSpPr>
        <p:grpSpPr>
          <a:xfrm>
            <a:off x="0" y="63952"/>
            <a:ext cx="18288000" cy="10159096"/>
            <a:chOff x="0" y="0"/>
            <a:chExt cx="24384000" cy="13545462"/>
          </a:xfrm>
        </p:grpSpPr>
        <p:sp>
          <p:nvSpPr>
            <p:cNvPr id="7" name="Freeform 7"/>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grpSp>
        <p:nvGrpSpPr>
          <p:cNvPr id="8" name="Group 8"/>
          <p:cNvGrpSpPr/>
          <p:nvPr/>
        </p:nvGrpSpPr>
        <p:grpSpPr>
          <a:xfrm>
            <a:off x="457200" y="516970"/>
            <a:ext cx="18288000" cy="10159096"/>
            <a:chOff x="0" y="0"/>
            <a:chExt cx="24384000" cy="13545462"/>
          </a:xfrm>
        </p:grpSpPr>
        <p:sp>
          <p:nvSpPr>
            <p:cNvPr id="9" name="Freeform 9"/>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sp>
        <p:nvSpPr>
          <p:cNvPr id="10" name="Freeform 10"/>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4">
              <a:extLst>
                <a:ext uri="{96DAC541-7B7A-43D3-8B79-37D633B846F1}">
                  <asvg:svgBlip xmlns:asvg="http://schemas.microsoft.com/office/drawing/2016/SVG/main" xmlns="" r:embed="rId5"/>
                </a:ext>
              </a:extLst>
            </a:blip>
            <a:stretch>
              <a:fillRect t="-34" b="-34"/>
            </a:stretch>
          </a:blipFill>
        </p:spPr>
        <p:txBody>
          <a:bodyPr/>
          <a:lstStyle/>
          <a:p>
            <a:endParaRPr lang="tr-TR"/>
          </a:p>
        </p:txBody>
      </p:sp>
      <p:sp>
        <p:nvSpPr>
          <p:cNvPr id="11" name="Freeform 11"/>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21" name="Freeform 8"/>
          <p:cNvSpPr/>
          <p:nvPr/>
        </p:nvSpPr>
        <p:spPr>
          <a:xfrm>
            <a:off x="838200" y="8707168"/>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8"/>
            <a:stretch>
              <a:fillRect l="-56" r="-56"/>
            </a:stretch>
          </a:blipFill>
        </p:spPr>
      </p:sp>
      <p:sp>
        <p:nvSpPr>
          <p:cNvPr id="22" name="Freeform 7"/>
          <p:cNvSpPr/>
          <p:nvPr/>
        </p:nvSpPr>
        <p:spPr>
          <a:xfrm>
            <a:off x="4001119" y="8783744"/>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9"/>
            <a:stretch>
              <a:fillRect l="-99" r="-99"/>
            </a:stretch>
          </a:blipFill>
        </p:spPr>
      </p:sp>
      <p:sp>
        <p:nvSpPr>
          <p:cNvPr id="14" name="Dikdörtgen 13"/>
          <p:cNvSpPr/>
          <p:nvPr/>
        </p:nvSpPr>
        <p:spPr>
          <a:xfrm>
            <a:off x="3703615" y="3826377"/>
            <a:ext cx="11506200" cy="4247317"/>
          </a:xfrm>
          <a:prstGeom prst="rect">
            <a:avLst/>
          </a:prstGeom>
        </p:spPr>
        <p:txBody>
          <a:bodyPr wrap="square">
            <a:spAutoFit/>
          </a:bodyPr>
          <a:lstStyle/>
          <a:p>
            <a:pPr lvl="0">
              <a:lnSpc>
                <a:spcPct val="150000"/>
              </a:lnSpc>
            </a:pPr>
            <a:r>
              <a:rPr lang="tr-TR" sz="3600" dirty="0" smtClean="0"/>
              <a:t>K</a:t>
            </a:r>
            <a:r>
              <a:rPr lang="tr-TR" sz="3600" dirty="0" smtClean="0">
                <a:solidFill>
                  <a:prstClr val="black"/>
                </a:solidFill>
              </a:rPr>
              <a:t>uşaktan </a:t>
            </a:r>
            <a:r>
              <a:rPr lang="tr-TR" sz="3600" dirty="0">
                <a:solidFill>
                  <a:prstClr val="black"/>
                </a:solidFill>
              </a:rPr>
              <a:t>kuşağa aktarılan sadakat, sorumluluk, saygı gibi </a:t>
            </a:r>
            <a:endParaRPr lang="tr-TR" sz="3600" dirty="0" smtClean="0">
              <a:solidFill>
                <a:prstClr val="black"/>
              </a:solidFill>
            </a:endParaRPr>
          </a:p>
          <a:p>
            <a:pPr lvl="0">
              <a:lnSpc>
                <a:spcPct val="150000"/>
              </a:lnSpc>
            </a:pPr>
            <a:r>
              <a:rPr lang="tr-TR" sz="3600" dirty="0" smtClean="0">
                <a:solidFill>
                  <a:prstClr val="black"/>
                </a:solidFill>
              </a:rPr>
              <a:t>manevi </a:t>
            </a:r>
            <a:r>
              <a:rPr lang="tr-TR" sz="3600" dirty="0" smtClean="0">
                <a:solidFill>
                  <a:prstClr val="black"/>
                </a:solidFill>
              </a:rPr>
              <a:t>değerlere </a:t>
            </a:r>
            <a:r>
              <a:rPr lang="tr-TR" sz="3600" dirty="0">
                <a:solidFill>
                  <a:prstClr val="black"/>
                </a:solidFill>
              </a:rPr>
              <a:t>sıkı sıkı sarıl</a:t>
            </a:r>
            <a:r>
              <a:rPr lang="tr-TR" sz="3600" dirty="0" smtClean="0">
                <a:solidFill>
                  <a:prstClr val="black"/>
                </a:solidFill>
              </a:rPr>
              <a:t>!</a:t>
            </a:r>
            <a:endParaRPr lang="tr-TR" sz="3600" dirty="0">
              <a:solidFill>
                <a:srgbClr val="FF0000"/>
              </a:solidFill>
            </a:endParaRPr>
          </a:p>
          <a:p>
            <a:pPr>
              <a:lnSpc>
                <a:spcPct val="150000"/>
              </a:lnSpc>
            </a:pPr>
            <a:r>
              <a:rPr lang="tr-TR" sz="3600" b="1" i="1" dirty="0" smtClean="0"/>
              <a:t>Aile, sıla-i rahimin de en derin anlamıyla yaşandığı yerdir.</a:t>
            </a:r>
            <a:endParaRPr lang="tr-TR" sz="3600" dirty="0" smtClean="0"/>
          </a:p>
          <a:p>
            <a:pPr>
              <a:lnSpc>
                <a:spcPct val="150000"/>
              </a:lnSpc>
            </a:pPr>
            <a:r>
              <a:rPr lang="tr-TR" sz="3600" dirty="0" smtClean="0"/>
              <a:t>Aile </a:t>
            </a:r>
            <a:r>
              <a:rPr lang="tr-TR" sz="3600" dirty="0"/>
              <a:t>bağlarını koparmak, adım adım felâkete sürüklenmektir </a:t>
            </a:r>
          </a:p>
          <a:p>
            <a:pPr>
              <a:lnSpc>
                <a:spcPct val="150000"/>
              </a:lnSpc>
            </a:pPr>
            <a:r>
              <a:rPr lang="tr-TR" sz="3600" dirty="0"/>
              <a:t>Kâbil gibi...</a:t>
            </a:r>
          </a:p>
        </p:txBody>
      </p:sp>
      <p:pic>
        <p:nvPicPr>
          <p:cNvPr id="13" name="Resim 12"/>
          <p:cNvPicPr>
            <a:picLocks noChangeAspect="1"/>
          </p:cNvPicPr>
          <p:nvPr/>
        </p:nvPicPr>
        <p:blipFill>
          <a:blip r:embed="rId10"/>
          <a:stretch>
            <a:fillRect/>
          </a:stretch>
        </p:blipFill>
        <p:spPr>
          <a:xfrm>
            <a:off x="3848100" y="2165341"/>
            <a:ext cx="10096500" cy="1353429"/>
          </a:xfrm>
          <a:prstGeom prst="rect">
            <a:avLst/>
          </a:prstGeom>
        </p:spPr>
      </p:pic>
      <p:sp>
        <p:nvSpPr>
          <p:cNvPr id="15" name="Dikdörtgen 14"/>
          <p:cNvSpPr/>
          <p:nvPr/>
        </p:nvSpPr>
        <p:spPr>
          <a:xfrm>
            <a:off x="4572000" y="2286189"/>
            <a:ext cx="9144000" cy="1200329"/>
          </a:xfrm>
          <a:prstGeom prst="rect">
            <a:avLst/>
          </a:prstGeom>
        </p:spPr>
        <p:txBody>
          <a:bodyPr>
            <a:spAutoFit/>
          </a:bodyPr>
          <a:lstStyle/>
          <a:p>
            <a:pPr lvl="0"/>
            <a:r>
              <a:rPr lang="tr-TR" sz="3600" b="1" i="1" dirty="0">
                <a:solidFill>
                  <a:schemeClr val="bg2"/>
                </a:solidFill>
              </a:rPr>
              <a:t>UNUTMA! SILA-İ RAHİMİ KUVVETLENDİRMEK ALLAH'IN DESTEĞİNİ ALMAKTIR ASLINDA.</a:t>
            </a:r>
          </a:p>
        </p:txBody>
      </p:sp>
    </p:spTree>
    <p:extLst>
      <p:ext uri="{BB962C8B-B14F-4D97-AF65-F5344CB8AC3E}">
        <p14:creationId xmlns:p14="http://schemas.microsoft.com/office/powerpoint/2010/main" val="3291715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14" b="-14"/>
              </a:stretch>
            </a:blipFill>
          </p:spPr>
          <p:txBody>
            <a:bodyPr/>
            <a:lstStyle/>
            <a:p>
              <a:endParaRPr lang="tr-TR"/>
            </a:p>
          </p:txBody>
        </p:sp>
      </p:grpSp>
      <p:grpSp>
        <p:nvGrpSpPr>
          <p:cNvPr id="4" name="Group 4"/>
          <p:cNvGrpSpPr/>
          <p:nvPr/>
        </p:nvGrpSpPr>
        <p:grpSpPr>
          <a:xfrm>
            <a:off x="0" y="-32657"/>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14" b="-14"/>
              </a:stretch>
            </a:blipFill>
          </p:spPr>
          <p:txBody>
            <a:bodyPr/>
            <a:lstStyle/>
            <a:p>
              <a:endParaRPr lang="tr-TR"/>
            </a:p>
          </p:txBody>
        </p:sp>
      </p:grpSp>
      <p:sp>
        <p:nvSpPr>
          <p:cNvPr id="6" name="Freeform 6"/>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3">
              <a:extLst>
                <a:ext uri="{96DAC541-7B7A-43D3-8B79-37D633B846F1}">
                  <asvg:svgBlip xmlns:asvg="http://schemas.microsoft.com/office/drawing/2016/SVG/main" xmlns="" r:embed="rId4"/>
                </a:ext>
              </a:extLst>
            </a:blip>
            <a:stretch>
              <a:fillRect t="-34" b="-34"/>
            </a:stretch>
          </a:blipFill>
        </p:spPr>
        <p:txBody>
          <a:bodyPr/>
          <a:lstStyle/>
          <a:p>
            <a:endParaRPr lang="tr-TR"/>
          </a:p>
        </p:txBody>
      </p:sp>
      <p:sp>
        <p:nvSpPr>
          <p:cNvPr id="7" name="Freeform 7"/>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30" name="Freeform 8"/>
          <p:cNvSpPr/>
          <p:nvPr/>
        </p:nvSpPr>
        <p:spPr>
          <a:xfrm>
            <a:off x="8686800" y="9036621"/>
            <a:ext cx="2525191" cy="659236"/>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7"/>
            <a:stretch>
              <a:fillRect l="-56" r="-56"/>
            </a:stretch>
          </a:blipFill>
        </p:spPr>
      </p:sp>
      <p:sp>
        <p:nvSpPr>
          <p:cNvPr id="31" name="Freeform 7"/>
          <p:cNvSpPr/>
          <p:nvPr/>
        </p:nvSpPr>
        <p:spPr>
          <a:xfrm>
            <a:off x="11521768" y="9086131"/>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8"/>
            <a:stretch>
              <a:fillRect l="-99" r="-99"/>
            </a:stretch>
          </a:blipFill>
        </p:spPr>
      </p:sp>
      <p:sp>
        <p:nvSpPr>
          <p:cNvPr id="9" name="Dikdörtgen 8"/>
          <p:cNvSpPr/>
          <p:nvPr/>
        </p:nvSpPr>
        <p:spPr>
          <a:xfrm>
            <a:off x="698783" y="3902482"/>
            <a:ext cx="17765419" cy="3314433"/>
          </a:xfrm>
          <a:prstGeom prst="rect">
            <a:avLst/>
          </a:prstGeom>
        </p:spPr>
        <p:txBody>
          <a:bodyPr wrap="square">
            <a:spAutoFit/>
          </a:bodyPr>
          <a:lstStyle/>
          <a:p>
            <a:pPr algn="just">
              <a:lnSpc>
                <a:spcPct val="107000"/>
              </a:lnSpc>
              <a:spcAft>
                <a:spcPts val="800"/>
              </a:spcAft>
            </a:pPr>
            <a:r>
              <a:rPr lang="tr-TR" sz="1200" dirty="0">
                <a:latin typeface="Times New Roman" panose="02020603050405020304" pitchFamily="18" charset="0"/>
                <a:ea typeface="Calibri" panose="020F0502020204030204" pitchFamily="34" charset="0"/>
                <a:cs typeface="Times New Roman" panose="02020603050405020304" pitchFamily="18" charset="0"/>
              </a:rPr>
              <a:t> </a:t>
            </a:r>
            <a:r>
              <a:rPr lang="tr-TR" sz="3400" dirty="0" smtClean="0">
                <a:latin typeface="+mj-lt"/>
                <a:ea typeface="Calibri" panose="020F0502020204030204" pitchFamily="34" charset="0"/>
                <a:cs typeface="Times New Roman" panose="02020603050405020304" pitchFamily="18" charset="0"/>
              </a:rPr>
              <a:t>Günümüzde </a:t>
            </a:r>
            <a:r>
              <a:rPr lang="tr-TR" sz="3400" dirty="0">
                <a:latin typeface="+mj-lt"/>
                <a:ea typeface="Calibri" panose="020F0502020204030204" pitchFamily="34" charset="0"/>
                <a:cs typeface="Times New Roman" panose="02020603050405020304" pitchFamily="18" charset="0"/>
              </a:rPr>
              <a:t>aile bağlarını korumak her zamankinden </a:t>
            </a:r>
            <a:r>
              <a:rPr lang="tr-TR" sz="3400" dirty="0" smtClean="0">
                <a:latin typeface="+mj-lt"/>
                <a:ea typeface="Calibri" panose="020F0502020204030204" pitchFamily="34" charset="0"/>
                <a:cs typeface="Times New Roman" panose="02020603050405020304" pitchFamily="18" charset="0"/>
              </a:rPr>
              <a:t>daha </a:t>
            </a:r>
            <a:r>
              <a:rPr lang="tr-TR" sz="3400" dirty="0">
                <a:latin typeface="+mj-lt"/>
                <a:ea typeface="Calibri" panose="020F0502020204030204" pitchFamily="34" charset="0"/>
                <a:cs typeface="Times New Roman" panose="02020603050405020304" pitchFamily="18" charset="0"/>
              </a:rPr>
              <a:t>önemli hâle </a:t>
            </a:r>
            <a:r>
              <a:rPr lang="tr-TR" sz="3400" dirty="0" smtClean="0">
                <a:latin typeface="+mj-lt"/>
                <a:ea typeface="Calibri" panose="020F0502020204030204" pitchFamily="34" charset="0"/>
                <a:cs typeface="Times New Roman" panose="02020603050405020304" pitchFamily="18" charset="0"/>
              </a:rPr>
              <a:t>geldi.</a:t>
            </a:r>
          </a:p>
          <a:p>
            <a:pPr algn="just">
              <a:lnSpc>
                <a:spcPct val="150000"/>
              </a:lnSpc>
              <a:spcAft>
                <a:spcPts val="800"/>
              </a:spcAft>
            </a:pPr>
            <a:r>
              <a:rPr lang="tr-TR" sz="3400" dirty="0" smtClean="0">
                <a:latin typeface="+mj-lt"/>
                <a:ea typeface="Calibri" panose="020F0502020204030204" pitchFamily="34" charset="0"/>
                <a:cs typeface="Times New Roman" panose="02020603050405020304" pitchFamily="18" charset="0"/>
              </a:rPr>
              <a:t>Aileyi </a:t>
            </a:r>
            <a:r>
              <a:rPr lang="tr-TR" sz="3400" dirty="0" smtClean="0">
                <a:latin typeface="+mj-lt"/>
                <a:ea typeface="Calibri" panose="020F0502020204030204" pitchFamily="34" charset="0"/>
                <a:cs typeface="Times New Roman" panose="02020603050405020304" pitchFamily="18" charset="0"/>
              </a:rPr>
              <a:t>güçlendirmenin ve </a:t>
            </a:r>
            <a:r>
              <a:rPr lang="tr-TR" sz="3400" dirty="0">
                <a:latin typeface="+mj-lt"/>
                <a:ea typeface="Calibri" panose="020F0502020204030204" pitchFamily="34" charset="0"/>
                <a:cs typeface="Times New Roman" panose="02020603050405020304" pitchFamily="18" charset="0"/>
              </a:rPr>
              <a:t>korumanın yolu, </a:t>
            </a:r>
            <a:r>
              <a:rPr lang="tr-TR" sz="3400" dirty="0" smtClean="0">
                <a:latin typeface="+mj-lt"/>
                <a:ea typeface="Calibri" panose="020F0502020204030204" pitchFamily="34" charset="0"/>
                <a:cs typeface="Times New Roman" panose="02020603050405020304" pitchFamily="18" charset="0"/>
              </a:rPr>
              <a:t>h</a:t>
            </a:r>
            <a:r>
              <a:rPr lang="tr-TR" sz="3400" dirty="0" smtClean="0">
                <a:latin typeface="+mj-lt"/>
                <a:ea typeface="Calibri" panose="020F0502020204030204" pitchFamily="34" charset="0"/>
                <a:cs typeface="Times New Roman" panose="02020603050405020304" pitchFamily="18" charset="0"/>
              </a:rPr>
              <a:t>er </a:t>
            </a:r>
            <a:r>
              <a:rPr lang="tr-TR" sz="3400" dirty="0" smtClean="0">
                <a:latin typeface="+mj-lt"/>
                <a:ea typeface="Calibri" panose="020F0502020204030204" pitchFamily="34" charset="0"/>
                <a:cs typeface="Times New Roman" panose="02020603050405020304" pitchFamily="18" charset="0"/>
              </a:rPr>
              <a:t>ferdin, bu bağları </a:t>
            </a:r>
            <a:endParaRPr lang="tr-TR" sz="3400" dirty="0" smtClean="0">
              <a:latin typeface="+mj-lt"/>
              <a:ea typeface="Calibri" panose="020F0502020204030204" pitchFamily="34" charset="0"/>
              <a:cs typeface="Times New Roman" panose="02020603050405020304" pitchFamily="18" charset="0"/>
            </a:endParaRPr>
          </a:p>
          <a:p>
            <a:pPr algn="just">
              <a:lnSpc>
                <a:spcPct val="150000"/>
              </a:lnSpc>
              <a:spcAft>
                <a:spcPts val="800"/>
              </a:spcAft>
            </a:pPr>
            <a:r>
              <a:rPr lang="tr-TR" sz="3400" dirty="0" smtClean="0">
                <a:latin typeface="+mj-lt"/>
                <a:ea typeface="Calibri" panose="020F0502020204030204" pitchFamily="34" charset="0"/>
                <a:cs typeface="Times New Roman" panose="02020603050405020304" pitchFamily="18" charset="0"/>
              </a:rPr>
              <a:t>güçlendirmek </a:t>
            </a:r>
            <a:r>
              <a:rPr lang="tr-TR" sz="3400" dirty="0" smtClean="0">
                <a:latin typeface="+mj-lt"/>
                <a:ea typeface="Calibri" panose="020F0502020204030204" pitchFamily="34" charset="0"/>
                <a:cs typeface="Times New Roman" panose="02020603050405020304" pitchFamily="18" charset="0"/>
              </a:rPr>
              <a:t>için emek vermeye istekli </a:t>
            </a:r>
            <a:r>
              <a:rPr lang="tr-TR" sz="3400" dirty="0" smtClean="0">
                <a:latin typeface="+mj-lt"/>
                <a:ea typeface="Calibri" panose="020F0502020204030204" pitchFamily="34" charset="0"/>
                <a:cs typeface="Times New Roman" panose="02020603050405020304" pitchFamily="18" charset="0"/>
              </a:rPr>
              <a:t>olmasıyla mümkün </a:t>
            </a:r>
            <a:r>
              <a:rPr lang="tr-TR" sz="3400" dirty="0" smtClean="0">
                <a:latin typeface="+mj-lt"/>
                <a:ea typeface="Calibri" panose="020F0502020204030204" pitchFamily="34" charset="0"/>
                <a:cs typeface="Times New Roman" panose="02020603050405020304" pitchFamily="18" charset="0"/>
              </a:rPr>
              <a:t>olur ancak! </a:t>
            </a:r>
            <a:endParaRPr lang="tr-TR" sz="3400" dirty="0" smtClean="0">
              <a:latin typeface="+mj-lt"/>
              <a:ea typeface="Calibri" panose="020F0502020204030204" pitchFamily="34" charset="0"/>
              <a:cs typeface="Times New Roman" panose="02020603050405020304" pitchFamily="18" charset="0"/>
            </a:endParaRPr>
          </a:p>
          <a:p>
            <a:pPr algn="just">
              <a:lnSpc>
                <a:spcPct val="150000"/>
              </a:lnSpc>
              <a:spcAft>
                <a:spcPts val="800"/>
              </a:spcAft>
            </a:pPr>
            <a:r>
              <a:rPr lang="tr-TR" sz="3400" dirty="0" smtClean="0">
                <a:ea typeface="Calibri" panose="020F0502020204030204" pitchFamily="34" charset="0"/>
                <a:cs typeface="Times New Roman" panose="02020603050405020304" pitchFamily="18" charset="0"/>
              </a:rPr>
              <a:t>U</a:t>
            </a:r>
            <a:r>
              <a:rPr lang="tr-TR" sz="3400" dirty="0" smtClean="0">
                <a:ea typeface="Calibri" panose="020F0502020204030204" pitchFamily="34" charset="0"/>
                <a:cs typeface="Times New Roman" panose="02020603050405020304" pitchFamily="18" charset="0"/>
              </a:rPr>
              <a:t>nutma ki</a:t>
            </a:r>
            <a:r>
              <a:rPr lang="tr-TR" sz="3400" dirty="0" smtClean="0">
                <a:latin typeface="+mj-lt"/>
                <a:ea typeface="Calibri" panose="020F0502020204030204" pitchFamily="34" charset="0"/>
                <a:cs typeface="Times New Roman" panose="02020603050405020304" pitchFamily="18" charset="0"/>
              </a:rPr>
              <a:t>:</a:t>
            </a:r>
            <a:r>
              <a:rPr lang="tr-TR" sz="3400" dirty="0">
                <a:latin typeface="+mj-lt"/>
                <a:ea typeface="Calibri" panose="020F0502020204030204" pitchFamily="34" charset="0"/>
                <a:cs typeface="Times New Roman" panose="02020603050405020304" pitchFamily="18" charset="0"/>
              </a:rPr>
              <a:t> </a:t>
            </a:r>
            <a:r>
              <a:rPr lang="tr-TR" sz="3400" dirty="0" smtClean="0">
                <a:latin typeface="+mj-lt"/>
                <a:ea typeface="Calibri" panose="020F0502020204030204" pitchFamily="34" charset="0"/>
                <a:cs typeface="Times New Roman" panose="02020603050405020304" pitchFamily="18" charset="0"/>
              </a:rPr>
              <a:t>" </a:t>
            </a:r>
            <a:r>
              <a:rPr lang="tr-TR" sz="3400" dirty="0">
                <a:latin typeface="+mj-lt"/>
                <a:ea typeface="Calibri" panose="020F0502020204030204" pitchFamily="34" charset="0"/>
                <a:cs typeface="Times New Roman" panose="02020603050405020304" pitchFamily="18" charset="0"/>
              </a:rPr>
              <a:t>“Ailenin senin üzerinde hakkı var</a:t>
            </a:r>
            <a:r>
              <a:rPr lang="tr-TR" sz="3400" dirty="0" smtClean="0">
                <a:latin typeface="+mj-lt"/>
                <a:ea typeface="Calibri" panose="020F0502020204030204" pitchFamily="34" charset="0"/>
                <a:cs typeface="Times New Roman" panose="02020603050405020304" pitchFamily="18" charset="0"/>
              </a:rPr>
              <a:t>!</a:t>
            </a:r>
            <a:r>
              <a:rPr lang="tr-TR" sz="3400" dirty="0" smtClean="0">
                <a:latin typeface="+mj-lt"/>
                <a:ea typeface="Calibri" panose="020F0502020204030204" pitchFamily="34" charset="0"/>
                <a:cs typeface="Times New Roman" panose="02020603050405020304" pitchFamily="18" charset="0"/>
              </a:rPr>
              <a:t>”</a:t>
            </a:r>
            <a:endParaRPr lang="tr-TR" sz="3400" dirty="0">
              <a:latin typeface="+mj-lt"/>
              <a:ea typeface="Calibri" panose="020F0502020204030204" pitchFamily="34" charset="0"/>
              <a:cs typeface="Times New Roman" panose="02020603050405020304" pitchFamily="18" charset="0"/>
            </a:endParaRPr>
          </a:p>
        </p:txBody>
      </p:sp>
      <p:sp>
        <p:nvSpPr>
          <p:cNvPr id="11" name="Dikdörtgen 10"/>
          <p:cNvSpPr/>
          <p:nvPr/>
        </p:nvSpPr>
        <p:spPr>
          <a:xfrm>
            <a:off x="7997981" y="7406702"/>
            <a:ext cx="2292038" cy="388696"/>
          </a:xfrm>
          <a:prstGeom prst="rect">
            <a:avLst/>
          </a:prstGeom>
        </p:spPr>
        <p:txBody>
          <a:bodyPr wrap="square">
            <a:spAutoFit/>
          </a:bodyPr>
          <a:lstStyle/>
          <a:p>
            <a:pPr lvl="0" algn="just">
              <a:lnSpc>
                <a:spcPct val="107000"/>
              </a:lnSpc>
              <a:spcAft>
                <a:spcPts val="800"/>
              </a:spcAft>
            </a:pPr>
            <a:r>
              <a:rPr lang="tr-TR" dirty="0" smtClean="0">
                <a:solidFill>
                  <a:prstClr val="black"/>
                </a:solidFill>
                <a:ea typeface="Calibri" panose="020F0502020204030204" pitchFamily="34" charset="0"/>
                <a:cs typeface="Times New Roman" panose="02020603050405020304" pitchFamily="18" charset="0"/>
              </a:rPr>
              <a:t>(</a:t>
            </a:r>
            <a:r>
              <a:rPr lang="tr-TR" dirty="0" err="1"/>
              <a:t>Buhârî</a:t>
            </a:r>
            <a:r>
              <a:rPr lang="tr-TR" dirty="0"/>
              <a:t>, </a:t>
            </a:r>
            <a:r>
              <a:rPr lang="tr-TR" dirty="0" err="1"/>
              <a:t>Edeb</a:t>
            </a:r>
            <a:r>
              <a:rPr lang="tr-TR" dirty="0"/>
              <a:t>, 86</a:t>
            </a:r>
            <a:r>
              <a:rPr lang="tr-TR" dirty="0" smtClean="0">
                <a:solidFill>
                  <a:prstClr val="black"/>
                </a:solidFill>
                <a:ea typeface="Calibri" panose="020F0502020204030204" pitchFamily="34" charset="0"/>
                <a:cs typeface="Times New Roman" panose="02020603050405020304" pitchFamily="18" charset="0"/>
              </a:rPr>
              <a:t>)</a:t>
            </a:r>
            <a:endParaRPr lang="tr-TR" dirty="0">
              <a:solidFill>
                <a:prstClr val="black"/>
              </a:solidFill>
              <a:ea typeface="Calibri" panose="020F0502020204030204" pitchFamily="34" charset="0"/>
              <a:cs typeface="Times New Roman" panose="02020603050405020304" pitchFamily="18" charset="0"/>
            </a:endParaRPr>
          </a:p>
        </p:txBody>
      </p:sp>
      <p:grpSp>
        <p:nvGrpSpPr>
          <p:cNvPr id="20" name="Grup 19"/>
          <p:cNvGrpSpPr/>
          <p:nvPr/>
        </p:nvGrpSpPr>
        <p:grpSpPr>
          <a:xfrm>
            <a:off x="13869261" y="2878268"/>
            <a:ext cx="6147028" cy="7853752"/>
            <a:chOff x="12116462" y="3160805"/>
            <a:chExt cx="6854492" cy="8169685"/>
          </a:xfrm>
        </p:grpSpPr>
        <p:grpSp>
          <p:nvGrpSpPr>
            <p:cNvPr id="12" name="Group 12"/>
            <p:cNvGrpSpPr/>
            <p:nvPr/>
          </p:nvGrpSpPr>
          <p:grpSpPr>
            <a:xfrm>
              <a:off x="12801600" y="3673565"/>
              <a:ext cx="5991767" cy="643982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40F22"/>
              </a:solidFill>
            </p:spPr>
            <p:txBody>
              <a:bodyPr/>
              <a:lstStyle/>
              <a:p>
                <a:endParaRPr lang="tr-T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up 18"/>
            <p:cNvGrpSpPr/>
            <p:nvPr/>
          </p:nvGrpSpPr>
          <p:grpSpPr>
            <a:xfrm>
              <a:off x="12116462" y="3160805"/>
              <a:ext cx="6854492" cy="8169685"/>
              <a:chOff x="12116462" y="3160805"/>
              <a:chExt cx="6854492" cy="8169685"/>
            </a:xfrm>
          </p:grpSpPr>
          <p:sp>
            <p:nvSpPr>
              <p:cNvPr id="15" name="Freeform 15"/>
              <p:cNvSpPr/>
              <p:nvPr/>
            </p:nvSpPr>
            <p:spPr>
              <a:xfrm>
                <a:off x="12279626" y="3879553"/>
                <a:ext cx="6691328" cy="7450937"/>
              </a:xfrm>
              <a:custGeom>
                <a:avLst/>
                <a:gdLst/>
                <a:ahLst/>
                <a:cxnLst/>
                <a:rect l="l" t="t" r="r" b="b"/>
                <a:pathLst>
                  <a:path w="8409754" h="8409754">
                    <a:moveTo>
                      <a:pt x="0" y="0"/>
                    </a:moveTo>
                    <a:lnTo>
                      <a:pt x="8409755" y="0"/>
                    </a:lnTo>
                    <a:lnTo>
                      <a:pt x="8409755" y="8409755"/>
                    </a:lnTo>
                    <a:lnTo>
                      <a:pt x="0" y="8409755"/>
                    </a:lnTo>
                    <a:lnTo>
                      <a:pt x="0" y="0"/>
                    </a:lnTo>
                    <a:close/>
                  </a:path>
                </a:pathLst>
              </a:custGeom>
              <a:blipFill>
                <a:blip r:embed="rId9">
                  <a:alphaModFix amt="35000"/>
                  <a:extLst>
                    <a:ext uri="{96DAC541-7B7A-43D3-8B79-37D633B846F1}">
                      <asvg:svgBlip xmlns:asvg="http://schemas.microsoft.com/office/drawing/2016/SVG/main" xmlns="" r:embed="rId10"/>
                    </a:ext>
                  </a:extLst>
                </a:blip>
                <a:stretch>
                  <a:fillRect/>
                </a:stretch>
              </a:blipFill>
            </p:spPr>
            <p:txBody>
              <a:bodyPr/>
              <a:lstStyle/>
              <a:p>
                <a:endParaRPr lang="tr-TR"/>
              </a:p>
            </p:txBody>
          </p:sp>
          <p:grpSp>
            <p:nvGrpSpPr>
              <p:cNvPr id="16" name="Group 16"/>
              <p:cNvGrpSpPr/>
              <p:nvPr/>
            </p:nvGrpSpPr>
            <p:grpSpPr>
              <a:xfrm>
                <a:off x="12116462" y="3160805"/>
                <a:ext cx="6343178" cy="634317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tr-TR"/>
                </a:p>
              </p:txBody>
            </p:sp>
            <p:sp>
              <p:nvSpPr>
                <p:cNvPr id="18" name="TextBox 18"/>
                <p:cNvSpPr txBox="1"/>
                <p:nvPr/>
              </p:nvSpPr>
              <p:spPr>
                <a:xfrm>
                  <a:off x="139700" y="101600"/>
                  <a:ext cx="533400" cy="571500"/>
                </a:xfrm>
                <a:prstGeom prst="rect">
                  <a:avLst/>
                </a:prstGeom>
              </p:spPr>
              <p:txBody>
                <a:bodyPr lIns="44993" tIns="44993" rIns="44993" bIns="44993" rtlCol="0" anchor="ctr"/>
                <a:lstStyle/>
                <a:p>
                  <a:pPr algn="ctr">
                    <a:lnSpc>
                      <a:spcPts val="2659"/>
                    </a:lnSpc>
                    <a:spcBef>
                      <a:spcPct val="0"/>
                    </a:spcBef>
                  </a:pPr>
                  <a:endParaRPr/>
                </a:p>
              </p:txBody>
            </p:sp>
          </p:grpSp>
          <p:grpSp>
            <p:nvGrpSpPr>
              <p:cNvPr id="21" name="Group 21"/>
              <p:cNvGrpSpPr/>
              <p:nvPr/>
            </p:nvGrpSpPr>
            <p:grpSpPr>
              <a:xfrm>
                <a:off x="13563175" y="3572142"/>
                <a:ext cx="3309086" cy="1636286"/>
                <a:chOff x="-970638" y="51220"/>
                <a:chExt cx="1643738" cy="812800"/>
              </a:xfrm>
            </p:grpSpPr>
            <p:sp>
              <p:nvSpPr>
                <p:cNvPr id="22" name="Freeform 22"/>
                <p:cNvSpPr/>
                <p:nvPr/>
              </p:nvSpPr>
              <p:spPr>
                <a:xfrm>
                  <a:off x="-970638" y="5122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B0E23"/>
                </a:solidFill>
              </p:spPr>
              <p:txBody>
                <a:bodyPr/>
                <a:lstStyle/>
                <a:p>
                  <a:endParaRPr lang="tr-T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grpSp>
      <p:pic>
        <p:nvPicPr>
          <p:cNvPr id="10" name="Resim 9"/>
          <p:cNvPicPr>
            <a:picLocks noChangeAspect="1"/>
          </p:cNvPicPr>
          <p:nvPr/>
        </p:nvPicPr>
        <p:blipFill>
          <a:blip r:embed="rId11"/>
          <a:stretch>
            <a:fillRect/>
          </a:stretch>
        </p:blipFill>
        <p:spPr>
          <a:xfrm>
            <a:off x="3027467" y="1772852"/>
            <a:ext cx="10595766" cy="1353429"/>
          </a:xfrm>
          <a:prstGeom prst="rect">
            <a:avLst/>
          </a:prstGeom>
        </p:spPr>
      </p:pic>
      <p:sp>
        <p:nvSpPr>
          <p:cNvPr id="24" name="Dikdörtgen 23"/>
          <p:cNvSpPr/>
          <p:nvPr/>
        </p:nvSpPr>
        <p:spPr>
          <a:xfrm>
            <a:off x="3273496" y="1909413"/>
            <a:ext cx="10349737" cy="968855"/>
          </a:xfrm>
          <a:prstGeom prst="rect">
            <a:avLst/>
          </a:prstGeom>
        </p:spPr>
        <p:txBody>
          <a:bodyPr wrap="square">
            <a:spAutoFit/>
          </a:bodyPr>
          <a:lstStyle/>
          <a:p>
            <a:pPr lvl="0" algn="just">
              <a:lnSpc>
                <a:spcPct val="107000"/>
              </a:lnSpc>
              <a:spcAft>
                <a:spcPts val="800"/>
              </a:spcAft>
            </a:pPr>
            <a:endParaRPr lang="tr-TR" sz="1100"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tr-TR" sz="3600" b="1" i="1" dirty="0">
                <a:solidFill>
                  <a:schemeClr val="bg2"/>
                </a:solidFill>
                <a:ea typeface="Calibri" panose="020F0502020204030204" pitchFamily="34" charset="0"/>
                <a:cs typeface="Times New Roman" panose="02020603050405020304" pitchFamily="18" charset="0"/>
              </a:rPr>
              <a:t>BENCİLLİĞE VE İHMALKÂRLIĞA YER YOKTUR AİLEDE.</a:t>
            </a:r>
          </a:p>
        </p:txBody>
      </p:sp>
      <p:pic>
        <p:nvPicPr>
          <p:cNvPr id="25" name="Resim 24"/>
          <p:cNvPicPr>
            <a:picLocks noChangeAspect="1"/>
          </p:cNvPicPr>
          <p:nvPr/>
        </p:nvPicPr>
        <p:blipFill>
          <a:blip r:embed="rId12"/>
          <a:stretch>
            <a:fillRect/>
          </a:stretch>
        </p:blipFill>
        <p:spPr>
          <a:xfrm>
            <a:off x="14627230" y="3921154"/>
            <a:ext cx="4221363" cy="4362520"/>
          </a:xfrm>
          <a:prstGeom prst="rect">
            <a:avLst/>
          </a:prstGeom>
        </p:spPr>
      </p:pic>
    </p:spTree>
    <p:extLst>
      <p:ext uri="{BB962C8B-B14F-4D97-AF65-F5344CB8AC3E}">
        <p14:creationId xmlns:p14="http://schemas.microsoft.com/office/powerpoint/2010/main" val="3082033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04" y="-59055"/>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14" b="-14"/>
              </a:stretch>
            </a:blipFill>
          </p:spPr>
          <p:txBody>
            <a:bodyPr/>
            <a:lstStyle/>
            <a:p>
              <a:endParaRPr lang="tr-TR"/>
            </a:p>
          </p:txBody>
        </p:sp>
      </p:grpSp>
      <p:grpSp>
        <p:nvGrpSpPr>
          <p:cNvPr id="4" name="Group 4"/>
          <p:cNvGrpSpPr/>
          <p:nvPr/>
        </p:nvGrpSpPr>
        <p:grpSpPr>
          <a:xfrm>
            <a:off x="-6804" y="4897"/>
            <a:ext cx="18288000" cy="10159096"/>
            <a:chOff x="0" y="0"/>
            <a:chExt cx="24384000" cy="13545462"/>
          </a:xfrm>
        </p:grpSpPr>
        <p:sp>
          <p:nvSpPr>
            <p:cNvPr id="5" name="Freeform 5"/>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2"/>
              <a:stretch>
                <a:fillRect t="-644" b="-644"/>
              </a:stretch>
            </a:blipFill>
          </p:spPr>
          <p:txBody>
            <a:bodyPr/>
            <a:lstStyle/>
            <a:p>
              <a:endParaRPr lang="tr-TR"/>
            </a:p>
          </p:txBody>
        </p:sp>
      </p:grpSp>
      <p:sp>
        <p:nvSpPr>
          <p:cNvPr id="7" name="Freeform 7"/>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3">
              <a:extLst>
                <a:ext uri="{96DAC541-7B7A-43D3-8B79-37D633B846F1}">
                  <asvg:svgBlip xmlns:asvg="http://schemas.microsoft.com/office/drawing/2016/SVG/main" xmlns="" r:embed="rId4"/>
                </a:ext>
              </a:extLst>
            </a:blip>
            <a:stretch>
              <a:fillRect t="-34" b="-34"/>
            </a:stretch>
          </a:blipFill>
        </p:spPr>
        <p:txBody>
          <a:bodyPr/>
          <a:lstStyle/>
          <a:p>
            <a:endParaRPr lang="tr-TR"/>
          </a:p>
        </p:txBody>
      </p:sp>
      <p:sp>
        <p:nvSpPr>
          <p:cNvPr id="8" name="Freeform 8"/>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30" name="Freeform 8"/>
          <p:cNvSpPr/>
          <p:nvPr/>
        </p:nvSpPr>
        <p:spPr>
          <a:xfrm>
            <a:off x="6858272" y="9009606"/>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7"/>
            <a:stretch>
              <a:fillRect l="-56" r="-56"/>
            </a:stretch>
          </a:blipFill>
        </p:spPr>
      </p:sp>
      <p:sp>
        <p:nvSpPr>
          <p:cNvPr id="31" name="Freeform 7"/>
          <p:cNvSpPr/>
          <p:nvPr/>
        </p:nvSpPr>
        <p:spPr>
          <a:xfrm>
            <a:off x="9955425" y="9082702"/>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8"/>
            <a:stretch>
              <a:fillRect l="-99" r="-99"/>
            </a:stretch>
          </a:blipFill>
        </p:spPr>
      </p:sp>
      <p:sp>
        <p:nvSpPr>
          <p:cNvPr id="9" name="Dikdörtgen 8"/>
          <p:cNvSpPr/>
          <p:nvPr/>
        </p:nvSpPr>
        <p:spPr>
          <a:xfrm>
            <a:off x="990600" y="2715695"/>
            <a:ext cx="15290346" cy="4196020"/>
          </a:xfrm>
          <a:prstGeom prst="rect">
            <a:avLst/>
          </a:prstGeom>
        </p:spPr>
        <p:txBody>
          <a:bodyPr wrap="square">
            <a:spAutoFit/>
          </a:bodyPr>
          <a:lstStyle/>
          <a:p>
            <a:pPr lvl="0" algn="ctr">
              <a:lnSpc>
                <a:spcPct val="150000"/>
              </a:lnSpc>
              <a:spcAft>
                <a:spcPts val="800"/>
              </a:spcAft>
            </a:pPr>
            <a:r>
              <a:rPr lang="tr-TR" sz="3200" dirty="0">
                <a:solidFill>
                  <a:prstClr val="black"/>
                </a:solidFill>
                <a:latin typeface="Calibri" panose="020F0502020204030204" pitchFamily="34" charset="0"/>
                <a:ea typeface="Calibri" panose="020F0502020204030204" pitchFamily="34" charset="0"/>
                <a:cs typeface="Calibri" panose="020F0502020204030204" pitchFamily="34" charset="0"/>
              </a:rPr>
              <a:t>A</a:t>
            </a:r>
            <a:r>
              <a:rPr lang="tr-TR" sz="32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llah'ın rahmeti ile desteklenen mukaddes bir yapı olan ailen için </a:t>
            </a:r>
          </a:p>
          <a:p>
            <a:pPr lvl="0" algn="ctr">
              <a:lnSpc>
                <a:spcPct val="150000"/>
              </a:lnSpc>
              <a:spcAft>
                <a:spcPts val="800"/>
              </a:spcAft>
            </a:pPr>
            <a:r>
              <a:rPr lang="tr-TR" sz="3200" dirty="0" smtClean="0">
                <a:solidFill>
                  <a:prstClr val="black"/>
                </a:solidFill>
                <a:ea typeface="Calibri" panose="020F0502020204030204" pitchFamily="34" charset="0"/>
                <a:cs typeface="Times New Roman" panose="02020603050405020304" pitchFamily="18" charset="0"/>
              </a:rPr>
              <a:t>neler yapabilirsin ve şimdiye kadar neler yaptın?</a:t>
            </a:r>
          </a:p>
          <a:p>
            <a:pPr lvl="0" algn="ctr">
              <a:lnSpc>
                <a:spcPct val="150000"/>
              </a:lnSpc>
              <a:spcAft>
                <a:spcPts val="800"/>
              </a:spcAft>
            </a:pPr>
            <a:r>
              <a:rPr lang="tr-TR" sz="3200" b="1" dirty="0">
                <a:solidFill>
                  <a:prstClr val="black"/>
                </a:solidFill>
                <a:ea typeface="Calibri" panose="020F0502020204030204" pitchFamily="34" charset="0"/>
                <a:cs typeface="Times New Roman" panose="02020603050405020304" pitchFamily="18" charset="0"/>
              </a:rPr>
              <a:t>A</a:t>
            </a:r>
            <a:r>
              <a:rPr lang="tr-TR" sz="3200" b="1" dirty="0" smtClean="0">
                <a:solidFill>
                  <a:prstClr val="black"/>
                </a:solidFill>
                <a:ea typeface="Calibri" panose="020F0502020204030204" pitchFamily="34" charset="0"/>
                <a:cs typeface="Times New Roman" panose="02020603050405020304" pitchFamily="18" charset="0"/>
              </a:rPr>
              <a:t>ile fertlerinin varlığı için </a:t>
            </a:r>
          </a:p>
          <a:p>
            <a:pPr lvl="0" algn="ctr">
              <a:lnSpc>
                <a:spcPct val="150000"/>
              </a:lnSpc>
              <a:spcAft>
                <a:spcPts val="800"/>
              </a:spcAft>
            </a:pPr>
            <a:r>
              <a:rPr lang="tr-TR" sz="3200" b="1" dirty="0" smtClean="0">
                <a:solidFill>
                  <a:prstClr val="black"/>
                </a:solidFill>
                <a:ea typeface="Calibri" panose="020F0502020204030204" pitchFamily="34" charset="0"/>
                <a:cs typeface="Times New Roman" panose="02020603050405020304" pitchFamily="18" charset="0"/>
              </a:rPr>
              <a:t>en son ne zaman şükrettin mesela? </a:t>
            </a:r>
          </a:p>
          <a:p>
            <a:pPr lvl="0" algn="ctr">
              <a:lnSpc>
                <a:spcPct val="150000"/>
              </a:lnSpc>
              <a:spcAft>
                <a:spcPts val="800"/>
              </a:spcAft>
            </a:pPr>
            <a:r>
              <a:rPr lang="tr-TR" sz="3200" dirty="0">
                <a:solidFill>
                  <a:prstClr val="black"/>
                </a:solidFill>
                <a:ea typeface="Calibri" panose="020F0502020204030204" pitchFamily="34" charset="0"/>
                <a:cs typeface="Times New Roman" panose="02020603050405020304" pitchFamily="18" charset="0"/>
              </a:rPr>
              <a:t>Ö</a:t>
            </a:r>
            <a:r>
              <a:rPr lang="tr-TR" sz="3200" dirty="0" smtClean="0">
                <a:solidFill>
                  <a:prstClr val="black"/>
                </a:solidFill>
                <a:ea typeface="Calibri" panose="020F0502020204030204" pitchFamily="34" charset="0"/>
                <a:cs typeface="Times New Roman" panose="02020603050405020304" pitchFamily="18" charset="0"/>
              </a:rPr>
              <a:t>nce bunu düşünerek ilk adımı atmaya ne dersin?</a:t>
            </a:r>
            <a:endParaRPr lang="tr-TR" sz="3200" dirty="0">
              <a:solidFill>
                <a:prstClr val="black"/>
              </a:solidFill>
              <a:ea typeface="Calibri" panose="020F0502020204030204" pitchFamily="34" charset="0"/>
              <a:cs typeface="Times New Roman" panose="02020603050405020304" pitchFamily="18" charset="0"/>
            </a:endParaRPr>
          </a:p>
        </p:txBody>
      </p:sp>
      <p:grpSp>
        <p:nvGrpSpPr>
          <p:cNvPr id="10" name="Grup 9"/>
          <p:cNvGrpSpPr/>
          <p:nvPr/>
        </p:nvGrpSpPr>
        <p:grpSpPr>
          <a:xfrm>
            <a:off x="12064596" y="4453121"/>
            <a:ext cx="6535908" cy="6535908"/>
            <a:chOff x="12064596" y="4453121"/>
            <a:chExt cx="6535908" cy="6535908"/>
          </a:xfrm>
        </p:grpSpPr>
        <p:sp>
          <p:nvSpPr>
            <p:cNvPr id="6" name="TextBox 6"/>
            <p:cNvSpPr txBox="1"/>
            <p:nvPr/>
          </p:nvSpPr>
          <p:spPr>
            <a:xfrm>
              <a:off x="14841990" y="9212537"/>
              <a:ext cx="2215991" cy="269240"/>
            </a:xfrm>
            <a:prstGeom prst="rect">
              <a:avLst/>
            </a:prstGeom>
          </p:spPr>
          <p:txBody>
            <a:bodyPr lIns="0" tIns="0" rIns="0" bIns="0" rtlCol="0" anchor="t">
              <a:spAutoFit/>
            </a:bodyPr>
            <a:lstStyle/>
            <a:p>
              <a:pPr algn="ctr">
                <a:lnSpc>
                  <a:spcPts val="1960"/>
                </a:lnSpc>
              </a:pPr>
              <a:r>
                <a:rPr lang="en-US" sz="1400" b="1">
                  <a:solidFill>
                    <a:srgbClr val="000000"/>
                  </a:solidFill>
                  <a:latin typeface="ITC Avant Garde Gothic Bold"/>
                  <a:ea typeface="ITC Avant Garde Gothic Bold"/>
                  <a:cs typeface="ITC Avant Garde Gothic Bold"/>
                  <a:sym typeface="ITC Avant Garde Gothic Bold"/>
                </a:rPr>
                <a:t>Cenap İLİTER - Teknisyen</a:t>
              </a:r>
            </a:p>
          </p:txBody>
        </p:sp>
        <p:grpSp>
          <p:nvGrpSpPr>
            <p:cNvPr id="12" name="Group 12"/>
            <p:cNvGrpSpPr/>
            <p:nvPr/>
          </p:nvGrpSpPr>
          <p:grpSpPr>
            <a:xfrm>
              <a:off x="12680981" y="5006614"/>
              <a:ext cx="5600216" cy="559578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40F22"/>
              </a:solidFill>
            </p:spPr>
            <p:txBody>
              <a:bodyPr/>
              <a:lstStyle/>
              <a:p>
                <a:endParaRPr lang="tr-T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2064596" y="4453121"/>
              <a:ext cx="6535908" cy="6535908"/>
            </a:xfrm>
            <a:custGeom>
              <a:avLst/>
              <a:gdLst/>
              <a:ahLst/>
              <a:cxnLst/>
              <a:rect l="l" t="t" r="r" b="b"/>
              <a:pathLst>
                <a:path w="6535908" h="6535908">
                  <a:moveTo>
                    <a:pt x="0" y="0"/>
                  </a:moveTo>
                  <a:lnTo>
                    <a:pt x="6535908" y="0"/>
                  </a:lnTo>
                  <a:lnTo>
                    <a:pt x="6535908" y="6535908"/>
                  </a:lnTo>
                  <a:lnTo>
                    <a:pt x="0" y="6535908"/>
                  </a:lnTo>
                  <a:lnTo>
                    <a:pt x="0" y="0"/>
                  </a:lnTo>
                  <a:close/>
                </a:path>
              </a:pathLst>
            </a:custGeom>
            <a:blipFill>
              <a:blip r:embed="rId9">
                <a:alphaModFix amt="35000"/>
                <a:extLst>
                  <a:ext uri="{96DAC541-7B7A-43D3-8B79-37D633B846F1}">
                    <asvg:svgBlip xmlns:asvg="http://schemas.microsoft.com/office/drawing/2016/SVG/main" xmlns="" r:embed="rId10"/>
                  </a:ext>
                </a:extLst>
              </a:blip>
              <a:stretch>
                <a:fillRect/>
              </a:stretch>
            </a:blipFill>
          </p:spPr>
          <p:txBody>
            <a:bodyPr/>
            <a:lstStyle/>
            <a:p>
              <a:endParaRPr lang="tr-TR"/>
            </a:p>
          </p:txBody>
        </p:sp>
        <p:grpSp>
          <p:nvGrpSpPr>
            <p:cNvPr id="16" name="Group 16"/>
            <p:cNvGrpSpPr/>
            <p:nvPr/>
          </p:nvGrpSpPr>
          <p:grpSpPr>
            <a:xfrm>
              <a:off x="12867649" y="5256174"/>
              <a:ext cx="4929803" cy="492980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tr-TR"/>
              </a:p>
            </p:txBody>
          </p:sp>
          <p:sp>
            <p:nvSpPr>
              <p:cNvPr id="18" name="TextBox 18"/>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5481089" y="4974015"/>
              <a:ext cx="1549919" cy="154991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B0E23"/>
              </a:solidFill>
              <a:ln cap="sq">
                <a:noFill/>
                <a:prstDash val="solid"/>
                <a:miter/>
              </a:ln>
            </p:spPr>
            <p:txBody>
              <a:bodyPr/>
              <a:lstStyle/>
              <a:p>
                <a:endParaRPr lang="tr-T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sp>
          <p:nvSpPr>
            <p:cNvPr id="24" name="Freeform 23"/>
            <p:cNvSpPr/>
            <p:nvPr/>
          </p:nvSpPr>
          <p:spPr>
            <a:xfrm>
              <a:off x="13494829" y="5908936"/>
              <a:ext cx="3589170" cy="358917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11"/>
              <a:stretch>
                <a:fillRect l="-14419" r="-35392"/>
              </a:stretch>
            </a:blipFill>
          </p:spPr>
        </p:sp>
      </p:grpSp>
    </p:spTree>
    <p:extLst>
      <p:ext uri="{BB962C8B-B14F-4D97-AF65-F5344CB8AC3E}">
        <p14:creationId xmlns:p14="http://schemas.microsoft.com/office/powerpoint/2010/main" val="1436079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14" b="-14"/>
              </a:stretch>
            </a:blipFill>
          </p:spPr>
          <p:txBody>
            <a:bodyPr/>
            <a:lstStyle/>
            <a:p>
              <a:endParaRPr lang="tr-TR"/>
            </a:p>
          </p:txBody>
        </p:sp>
      </p:grpSp>
      <p:grpSp>
        <p:nvGrpSpPr>
          <p:cNvPr id="4" name="Group 4"/>
          <p:cNvGrpSpPr/>
          <p:nvPr/>
        </p:nvGrpSpPr>
        <p:grpSpPr>
          <a:xfrm>
            <a:off x="-897889" y="-1092199"/>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14" b="-14"/>
              </a:stretch>
            </a:blipFill>
          </p:spPr>
          <p:txBody>
            <a:bodyPr/>
            <a:lstStyle/>
            <a:p>
              <a:endParaRPr lang="tr-TR"/>
            </a:p>
          </p:txBody>
        </p:sp>
      </p:grpSp>
      <p:sp>
        <p:nvSpPr>
          <p:cNvPr id="6" name="Freeform 6"/>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3">
              <a:extLst>
                <a:ext uri="{96DAC541-7B7A-43D3-8B79-37D633B846F1}">
                  <asvg:svgBlip xmlns:asvg="http://schemas.microsoft.com/office/drawing/2016/SVG/main" xmlns="" r:embed="rId4"/>
                </a:ext>
              </a:extLst>
            </a:blip>
            <a:stretch>
              <a:fillRect t="-34" b="-34"/>
            </a:stretch>
          </a:blipFill>
        </p:spPr>
        <p:txBody>
          <a:bodyPr/>
          <a:lstStyle/>
          <a:p>
            <a:endParaRPr lang="tr-TR"/>
          </a:p>
        </p:txBody>
      </p:sp>
      <p:sp>
        <p:nvSpPr>
          <p:cNvPr id="7" name="Freeform 7"/>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grpSp>
        <p:nvGrpSpPr>
          <p:cNvPr id="26" name="Grup 25"/>
          <p:cNvGrpSpPr/>
          <p:nvPr/>
        </p:nvGrpSpPr>
        <p:grpSpPr>
          <a:xfrm>
            <a:off x="13578302" y="3653860"/>
            <a:ext cx="6609457" cy="7084876"/>
            <a:chOff x="12223035" y="3102762"/>
            <a:chExt cx="7269893" cy="7450937"/>
          </a:xfrm>
        </p:grpSpPr>
        <p:grpSp>
          <p:nvGrpSpPr>
            <p:cNvPr id="12" name="Group 12"/>
            <p:cNvGrpSpPr/>
            <p:nvPr/>
          </p:nvGrpSpPr>
          <p:grpSpPr>
            <a:xfrm>
              <a:off x="12801600" y="3673565"/>
              <a:ext cx="5991767" cy="643982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40F22"/>
              </a:solidFill>
            </p:spPr>
            <p:txBody>
              <a:bodyPr/>
              <a:lstStyle/>
              <a:p>
                <a:endParaRPr lang="tr-T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2801600" y="3102762"/>
              <a:ext cx="6691328" cy="7450937"/>
            </a:xfrm>
            <a:custGeom>
              <a:avLst/>
              <a:gdLst/>
              <a:ahLst/>
              <a:cxnLst/>
              <a:rect l="l" t="t" r="r" b="b"/>
              <a:pathLst>
                <a:path w="8409754" h="8409754">
                  <a:moveTo>
                    <a:pt x="0" y="0"/>
                  </a:moveTo>
                  <a:lnTo>
                    <a:pt x="8409755" y="0"/>
                  </a:lnTo>
                  <a:lnTo>
                    <a:pt x="8409755" y="8409755"/>
                  </a:lnTo>
                  <a:lnTo>
                    <a:pt x="0" y="8409755"/>
                  </a:lnTo>
                  <a:lnTo>
                    <a:pt x="0" y="0"/>
                  </a:lnTo>
                  <a:close/>
                </a:path>
              </a:pathLst>
            </a:custGeom>
            <a:blipFill>
              <a:blip r:embed="rId7">
                <a:alphaModFix amt="35000"/>
                <a:extLst>
                  <a:ext uri="{96DAC541-7B7A-43D3-8B79-37D633B846F1}">
                    <asvg:svgBlip xmlns:asvg="http://schemas.microsoft.com/office/drawing/2016/SVG/main" xmlns="" r:embed="rId8"/>
                  </a:ext>
                </a:extLst>
              </a:blip>
              <a:stretch>
                <a:fillRect/>
              </a:stretch>
            </a:blipFill>
          </p:spPr>
          <p:txBody>
            <a:bodyPr/>
            <a:lstStyle/>
            <a:p>
              <a:endParaRPr lang="tr-TR"/>
            </a:p>
          </p:txBody>
        </p:sp>
        <p:grpSp>
          <p:nvGrpSpPr>
            <p:cNvPr id="16" name="Group 16"/>
            <p:cNvGrpSpPr/>
            <p:nvPr/>
          </p:nvGrpSpPr>
          <p:grpSpPr>
            <a:xfrm>
              <a:off x="12223035" y="3275541"/>
              <a:ext cx="6343178" cy="6343178"/>
              <a:chOff x="13656" y="14702"/>
              <a:chExt cx="812800" cy="812800"/>
            </a:xfrm>
          </p:grpSpPr>
          <p:sp>
            <p:nvSpPr>
              <p:cNvPr id="17" name="Freeform 17"/>
              <p:cNvSpPr/>
              <p:nvPr/>
            </p:nvSpPr>
            <p:spPr>
              <a:xfrm>
                <a:off x="13656" y="14702"/>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tr-TR"/>
              </a:p>
            </p:txBody>
          </p:sp>
          <p:sp>
            <p:nvSpPr>
              <p:cNvPr id="18" name="TextBox 18"/>
              <p:cNvSpPr txBox="1"/>
              <p:nvPr/>
            </p:nvSpPr>
            <p:spPr>
              <a:xfrm>
                <a:off x="139700" y="101600"/>
                <a:ext cx="533400" cy="571500"/>
              </a:xfrm>
              <a:prstGeom prst="rect">
                <a:avLst/>
              </a:prstGeom>
            </p:spPr>
            <p:txBody>
              <a:bodyPr lIns="44993" tIns="44993" rIns="44993" bIns="44993" rtlCol="0" anchor="ctr"/>
              <a:lstStyle/>
              <a:p>
                <a:pPr algn="ctr">
                  <a:lnSpc>
                    <a:spcPts val="2659"/>
                  </a:lnSpc>
                  <a:spcBef>
                    <a:spcPct val="0"/>
                  </a:spcBef>
                </a:pPr>
                <a:endParaRPr/>
              </a:p>
            </p:txBody>
          </p:sp>
        </p:grpSp>
        <p:grpSp>
          <p:nvGrpSpPr>
            <p:cNvPr id="11" name="Grup 10"/>
            <p:cNvGrpSpPr/>
            <p:nvPr/>
          </p:nvGrpSpPr>
          <p:grpSpPr>
            <a:xfrm>
              <a:off x="12766995" y="3469029"/>
              <a:ext cx="5768390" cy="5910323"/>
              <a:chOff x="12766995" y="3469029"/>
              <a:chExt cx="5768390" cy="5910323"/>
            </a:xfrm>
          </p:grpSpPr>
          <p:grpSp>
            <p:nvGrpSpPr>
              <p:cNvPr id="19" name="Group 19"/>
              <p:cNvGrpSpPr/>
              <p:nvPr/>
            </p:nvGrpSpPr>
            <p:grpSpPr>
              <a:xfrm>
                <a:off x="12766995" y="3610962"/>
                <a:ext cx="5768390" cy="5768390"/>
                <a:chOff x="-130149" y="-140124"/>
                <a:chExt cx="812800" cy="812800"/>
              </a:xfrm>
            </p:grpSpPr>
            <p:sp>
              <p:nvSpPr>
                <p:cNvPr id="20" name="Freeform 20"/>
                <p:cNvSpPr/>
                <p:nvPr/>
              </p:nvSpPr>
              <p:spPr>
                <a:xfrm>
                  <a:off x="-130149" y="-140124"/>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9"/>
                  <a:stretch>
                    <a:fillRect l="-13837" r="-36538"/>
                  </a:stretch>
                </a:blipFill>
              </p:spPr>
              <p:txBody>
                <a:bodyPr/>
                <a:lstStyle/>
                <a:p>
                  <a:endParaRPr lang="tr-TR"/>
                </a:p>
              </p:txBody>
            </p:sp>
          </p:grpSp>
          <p:grpSp>
            <p:nvGrpSpPr>
              <p:cNvPr id="21" name="Group 21"/>
              <p:cNvGrpSpPr/>
              <p:nvPr/>
            </p:nvGrpSpPr>
            <p:grpSpPr>
              <a:xfrm>
                <a:off x="15517212" y="3469029"/>
                <a:ext cx="1636286" cy="163628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B0E23"/>
                </a:solidFill>
              </p:spPr>
              <p:txBody>
                <a:bodyPr/>
                <a:lstStyle/>
                <a:p>
                  <a:endParaRPr lang="tr-T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grpSp>
      <p:sp>
        <p:nvSpPr>
          <p:cNvPr id="30" name="Freeform 8"/>
          <p:cNvSpPr/>
          <p:nvPr/>
        </p:nvSpPr>
        <p:spPr>
          <a:xfrm>
            <a:off x="8686800" y="9036621"/>
            <a:ext cx="2525191" cy="659236"/>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10"/>
            <a:stretch>
              <a:fillRect l="-56" r="-56"/>
            </a:stretch>
          </a:blipFill>
        </p:spPr>
      </p:sp>
      <p:sp>
        <p:nvSpPr>
          <p:cNvPr id="31" name="Freeform 7"/>
          <p:cNvSpPr/>
          <p:nvPr/>
        </p:nvSpPr>
        <p:spPr>
          <a:xfrm>
            <a:off x="11521768" y="9086131"/>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11"/>
            <a:stretch>
              <a:fillRect l="-99" r="-99"/>
            </a:stretch>
          </a:blipFill>
        </p:spPr>
      </p:sp>
      <p:sp>
        <p:nvSpPr>
          <p:cNvPr id="9" name="Dikdörtgen 8"/>
          <p:cNvSpPr/>
          <p:nvPr/>
        </p:nvSpPr>
        <p:spPr>
          <a:xfrm>
            <a:off x="3232902" y="2950020"/>
            <a:ext cx="12268200" cy="280270"/>
          </a:xfrm>
          <a:prstGeom prst="rect">
            <a:avLst/>
          </a:prstGeom>
        </p:spPr>
        <p:txBody>
          <a:bodyPr wrap="square">
            <a:spAutoFit/>
          </a:bodyPr>
          <a:lstStyle/>
          <a:p>
            <a:pPr algn="just">
              <a:lnSpc>
                <a:spcPct val="107000"/>
              </a:lnSpc>
              <a:spcAft>
                <a:spcPts val="800"/>
              </a:spcAft>
            </a:pPr>
            <a:r>
              <a:rPr lang="tr-TR" sz="1200" dirty="0">
                <a:latin typeface="Times New Roman" panose="02020603050405020304" pitchFamily="18" charset="0"/>
                <a:ea typeface="Calibri" panose="020F0502020204030204" pitchFamily="34" charset="0"/>
                <a:cs typeface="Times New Roman" panose="02020603050405020304" pitchFamily="18" charset="0"/>
              </a:rPr>
              <a:t> </a:t>
            </a:r>
            <a:endParaRPr lang="tr-TR"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Dikdörtgen 7"/>
          <p:cNvSpPr/>
          <p:nvPr/>
        </p:nvSpPr>
        <p:spPr>
          <a:xfrm>
            <a:off x="972245" y="3505134"/>
            <a:ext cx="14381677" cy="3416320"/>
          </a:xfrm>
          <a:prstGeom prst="rect">
            <a:avLst/>
          </a:prstGeom>
        </p:spPr>
        <p:txBody>
          <a:bodyPr wrap="square">
            <a:spAutoFit/>
          </a:bodyPr>
          <a:lstStyle/>
          <a:p>
            <a:pPr>
              <a:lnSpc>
                <a:spcPct val="150000"/>
              </a:lnSpc>
            </a:pPr>
            <a:r>
              <a:rPr lang="tr-TR" sz="3600" dirty="0">
                <a:solidFill>
                  <a:srgbClr val="000000"/>
                </a:solidFill>
              </a:rPr>
              <a:t>«Ey Rabbim! Beni ve soyumdan gelecekleri namazı devamlı kılanlardan eyle; ey Rabbimiz! Duamı kabul et!»</a:t>
            </a:r>
            <a:endParaRPr lang="tr-TR" sz="3600" dirty="0"/>
          </a:p>
          <a:p>
            <a:pPr>
              <a:lnSpc>
                <a:spcPct val="150000"/>
              </a:lnSpc>
            </a:pPr>
            <a:r>
              <a:rPr lang="tr-TR" sz="3600" dirty="0"/>
              <a:t>"Ey Rabbimiz! Eşlerimizi ve çocuklarımızı bize göz aydınlığı kıl ve </a:t>
            </a:r>
            <a:endParaRPr lang="tr-TR" sz="3600" dirty="0" smtClean="0"/>
          </a:p>
          <a:p>
            <a:pPr>
              <a:lnSpc>
                <a:spcPct val="150000"/>
              </a:lnSpc>
            </a:pPr>
            <a:r>
              <a:rPr lang="tr-TR" sz="3600" dirty="0" smtClean="0"/>
              <a:t>bizi Allah'a </a:t>
            </a:r>
            <a:r>
              <a:rPr lang="tr-TR" sz="3600" dirty="0"/>
              <a:t>karşı gelmekten </a:t>
            </a:r>
            <a:r>
              <a:rPr lang="tr-TR" sz="3600" dirty="0" smtClean="0"/>
              <a:t>sakınanlara önder </a:t>
            </a:r>
            <a:r>
              <a:rPr lang="tr-TR" sz="3600" dirty="0"/>
              <a:t>eyle"</a:t>
            </a:r>
          </a:p>
        </p:txBody>
      </p:sp>
      <p:sp>
        <p:nvSpPr>
          <p:cNvPr id="10" name="Dikdörtgen 9"/>
          <p:cNvSpPr/>
          <p:nvPr/>
        </p:nvSpPr>
        <p:spPr>
          <a:xfrm>
            <a:off x="6829583" y="4689067"/>
            <a:ext cx="2667000" cy="369332"/>
          </a:xfrm>
          <a:prstGeom prst="rect">
            <a:avLst/>
          </a:prstGeom>
        </p:spPr>
        <p:txBody>
          <a:bodyPr wrap="square">
            <a:spAutoFit/>
          </a:bodyPr>
          <a:lstStyle/>
          <a:p>
            <a:r>
              <a:rPr lang="tr-TR" dirty="0">
                <a:solidFill>
                  <a:srgbClr val="000000"/>
                </a:solidFill>
                <a:latin typeface="ubunturegular"/>
              </a:rPr>
              <a:t>(</a:t>
            </a:r>
            <a:r>
              <a:rPr lang="tr-TR" dirty="0" err="1">
                <a:solidFill>
                  <a:srgbClr val="000000"/>
                </a:solidFill>
                <a:latin typeface="ubunturegular"/>
              </a:rPr>
              <a:t>İbrâhîm</a:t>
            </a:r>
            <a:r>
              <a:rPr lang="tr-TR" dirty="0">
                <a:solidFill>
                  <a:srgbClr val="000000"/>
                </a:solidFill>
                <a:latin typeface="ubunturegular"/>
              </a:rPr>
              <a:t> </a:t>
            </a:r>
            <a:r>
              <a:rPr lang="tr-TR" dirty="0" err="1">
                <a:solidFill>
                  <a:srgbClr val="000000"/>
                </a:solidFill>
                <a:latin typeface="ubunturegular"/>
              </a:rPr>
              <a:t>Sûresi</a:t>
            </a:r>
            <a:r>
              <a:rPr lang="tr-TR" dirty="0">
                <a:solidFill>
                  <a:srgbClr val="000000"/>
                </a:solidFill>
                <a:latin typeface="ubunturegular"/>
              </a:rPr>
              <a:t>, 14/40)</a:t>
            </a:r>
            <a:endParaRPr lang="tr-TR" dirty="0"/>
          </a:p>
        </p:txBody>
      </p:sp>
      <p:sp>
        <p:nvSpPr>
          <p:cNvPr id="24" name="Dikdörtgen 23"/>
          <p:cNvSpPr/>
          <p:nvPr/>
        </p:nvSpPr>
        <p:spPr>
          <a:xfrm>
            <a:off x="10649192" y="6383988"/>
            <a:ext cx="2480166" cy="369332"/>
          </a:xfrm>
          <a:prstGeom prst="rect">
            <a:avLst/>
          </a:prstGeom>
        </p:spPr>
        <p:txBody>
          <a:bodyPr wrap="square">
            <a:spAutoFit/>
          </a:bodyPr>
          <a:lstStyle/>
          <a:p>
            <a:pPr lvl="0"/>
            <a:r>
              <a:rPr lang="tr-TR" dirty="0">
                <a:solidFill>
                  <a:srgbClr val="000000"/>
                </a:solidFill>
                <a:latin typeface="ubunturegular"/>
              </a:rPr>
              <a:t>(</a:t>
            </a:r>
            <a:r>
              <a:rPr lang="tr-TR" dirty="0" err="1">
                <a:solidFill>
                  <a:srgbClr val="000000"/>
                </a:solidFill>
                <a:latin typeface="ubunturegular"/>
              </a:rPr>
              <a:t>Furkân</a:t>
            </a:r>
            <a:r>
              <a:rPr lang="tr-TR" dirty="0">
                <a:solidFill>
                  <a:srgbClr val="000000"/>
                </a:solidFill>
                <a:latin typeface="ubunturegular"/>
              </a:rPr>
              <a:t> </a:t>
            </a:r>
            <a:r>
              <a:rPr lang="tr-TR" dirty="0" err="1">
                <a:solidFill>
                  <a:srgbClr val="000000"/>
                </a:solidFill>
                <a:latin typeface="ubunturegular"/>
              </a:rPr>
              <a:t>Sûresi</a:t>
            </a:r>
            <a:r>
              <a:rPr lang="tr-TR" dirty="0">
                <a:solidFill>
                  <a:srgbClr val="000000"/>
                </a:solidFill>
                <a:latin typeface="ubunturegular"/>
              </a:rPr>
              <a:t>, 25/74)</a:t>
            </a:r>
            <a:endParaRPr lang="tr-TR" dirty="0">
              <a:solidFill>
                <a:prstClr val="black"/>
              </a:solidFill>
            </a:endParaRPr>
          </a:p>
        </p:txBody>
      </p:sp>
      <p:pic>
        <p:nvPicPr>
          <p:cNvPr id="27" name="Resim 26"/>
          <p:cNvPicPr>
            <a:picLocks noChangeAspect="1"/>
          </p:cNvPicPr>
          <p:nvPr/>
        </p:nvPicPr>
        <p:blipFill>
          <a:blip r:embed="rId12"/>
          <a:stretch>
            <a:fillRect/>
          </a:stretch>
        </p:blipFill>
        <p:spPr>
          <a:xfrm>
            <a:off x="3770950" y="1876861"/>
            <a:ext cx="11192104" cy="1353429"/>
          </a:xfrm>
          <a:prstGeom prst="rect">
            <a:avLst/>
          </a:prstGeom>
        </p:spPr>
      </p:pic>
      <p:sp>
        <p:nvSpPr>
          <p:cNvPr id="28" name="Dikdörtgen 27"/>
          <p:cNvSpPr/>
          <p:nvPr/>
        </p:nvSpPr>
        <p:spPr>
          <a:xfrm>
            <a:off x="4048484" y="2213842"/>
            <a:ext cx="10637036" cy="646331"/>
          </a:xfrm>
          <a:prstGeom prst="rect">
            <a:avLst/>
          </a:prstGeom>
        </p:spPr>
        <p:txBody>
          <a:bodyPr wrap="square">
            <a:spAutoFit/>
          </a:bodyPr>
          <a:lstStyle/>
          <a:p>
            <a:pPr lvl="0"/>
            <a:r>
              <a:rPr lang="tr-TR" sz="3600" b="1" i="1" dirty="0">
                <a:solidFill>
                  <a:schemeClr val="bg2"/>
                </a:solidFill>
                <a:ea typeface="Calibri" panose="020F0502020204030204" pitchFamily="34" charset="0"/>
                <a:cs typeface="Times New Roman" panose="02020603050405020304" pitchFamily="18" charset="0"/>
              </a:rPr>
              <a:t>DUA ETMEYİ İHMAL ETME AİLEN VE ZÜRRİYYETİN İÇİN!</a:t>
            </a:r>
            <a:endParaRPr lang="tr-TR" sz="3600" b="1" i="1" dirty="0">
              <a:solidFill>
                <a:schemeClr val="bg2"/>
              </a:solidFill>
            </a:endParaRPr>
          </a:p>
        </p:txBody>
      </p:sp>
    </p:spTree>
    <p:extLst>
      <p:ext uri="{BB962C8B-B14F-4D97-AF65-F5344CB8AC3E}">
        <p14:creationId xmlns:p14="http://schemas.microsoft.com/office/powerpoint/2010/main" val="3255169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14" b="-14"/>
              </a:stretch>
            </a:blipFill>
          </p:spPr>
          <p:txBody>
            <a:bodyPr/>
            <a:lstStyle/>
            <a:p>
              <a:endParaRPr lang="tr-T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14" b="-14"/>
              </a:stretch>
            </a:blipFill>
          </p:spPr>
          <p:txBody>
            <a:bodyPr/>
            <a:lstStyle/>
            <a:p>
              <a:endParaRPr lang="tr-TR"/>
            </a:p>
          </p:txBody>
        </p:sp>
      </p:grpSp>
      <p:grpSp>
        <p:nvGrpSpPr>
          <p:cNvPr id="6" name="Group 6"/>
          <p:cNvGrpSpPr/>
          <p:nvPr/>
        </p:nvGrpSpPr>
        <p:grpSpPr>
          <a:xfrm>
            <a:off x="0" y="63952"/>
            <a:ext cx="18288000" cy="10159096"/>
            <a:chOff x="0" y="0"/>
            <a:chExt cx="24384000" cy="13545462"/>
          </a:xfrm>
        </p:grpSpPr>
        <p:sp>
          <p:nvSpPr>
            <p:cNvPr id="7" name="Freeform 7"/>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2"/>
              <a:stretch>
                <a:fillRect t="-644" b="-644"/>
              </a:stretch>
            </a:blipFill>
          </p:spPr>
          <p:txBody>
            <a:bodyPr/>
            <a:lstStyle/>
            <a:p>
              <a:endParaRPr lang="tr-TR"/>
            </a:p>
          </p:txBody>
        </p:sp>
      </p:grpSp>
      <p:grpSp>
        <p:nvGrpSpPr>
          <p:cNvPr id="8" name="Group 8"/>
          <p:cNvGrpSpPr/>
          <p:nvPr/>
        </p:nvGrpSpPr>
        <p:grpSpPr>
          <a:xfrm>
            <a:off x="228600" y="-529707"/>
            <a:ext cx="18288000" cy="10159096"/>
            <a:chOff x="0" y="0"/>
            <a:chExt cx="24384000" cy="13545462"/>
          </a:xfrm>
        </p:grpSpPr>
        <p:sp>
          <p:nvSpPr>
            <p:cNvPr id="9" name="Freeform 9"/>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2"/>
              <a:stretch>
                <a:fillRect t="-644" b="-644"/>
              </a:stretch>
            </a:blipFill>
          </p:spPr>
          <p:txBody>
            <a:bodyPr/>
            <a:lstStyle/>
            <a:p>
              <a:endParaRPr lang="tr-TR"/>
            </a:p>
          </p:txBody>
        </p:sp>
      </p:grpSp>
      <p:sp>
        <p:nvSpPr>
          <p:cNvPr id="10" name="Freeform 10"/>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3">
              <a:extLst>
                <a:ext uri="{96DAC541-7B7A-43D3-8B79-37D633B846F1}">
                  <asvg:svgBlip xmlns:asvg="http://schemas.microsoft.com/office/drawing/2016/SVG/main" xmlns="" r:embed="rId4"/>
                </a:ext>
              </a:extLst>
            </a:blip>
            <a:stretch>
              <a:fillRect t="-34" b="-34"/>
            </a:stretch>
          </a:blipFill>
        </p:spPr>
        <p:txBody>
          <a:bodyPr/>
          <a:lstStyle/>
          <a:p>
            <a:endParaRPr lang="tr-TR"/>
          </a:p>
        </p:txBody>
      </p:sp>
      <p:sp>
        <p:nvSpPr>
          <p:cNvPr id="11" name="Freeform 11"/>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21" name="Freeform 8"/>
          <p:cNvSpPr/>
          <p:nvPr/>
        </p:nvSpPr>
        <p:spPr>
          <a:xfrm>
            <a:off x="838200" y="8707168"/>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7"/>
            <a:stretch>
              <a:fillRect l="-56" r="-56"/>
            </a:stretch>
          </a:blipFill>
        </p:spPr>
      </p:sp>
      <p:sp>
        <p:nvSpPr>
          <p:cNvPr id="22" name="Freeform 7"/>
          <p:cNvSpPr/>
          <p:nvPr/>
        </p:nvSpPr>
        <p:spPr>
          <a:xfrm>
            <a:off x="4001119" y="8783744"/>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8"/>
            <a:stretch>
              <a:fillRect l="-99" r="-99"/>
            </a:stretch>
          </a:blipFill>
        </p:spPr>
      </p:sp>
      <p:sp>
        <p:nvSpPr>
          <p:cNvPr id="15" name="Dikdörtgen 14"/>
          <p:cNvSpPr/>
          <p:nvPr/>
        </p:nvSpPr>
        <p:spPr>
          <a:xfrm>
            <a:off x="2133600" y="2917316"/>
            <a:ext cx="15392400" cy="4801314"/>
          </a:xfrm>
          <a:prstGeom prst="rect">
            <a:avLst/>
          </a:prstGeom>
        </p:spPr>
        <p:txBody>
          <a:bodyPr wrap="square">
            <a:spAutoFit/>
          </a:bodyPr>
          <a:lstStyle/>
          <a:p>
            <a:pPr>
              <a:lnSpc>
                <a:spcPct val="150000"/>
              </a:lnSpc>
            </a:pPr>
            <a:r>
              <a:rPr lang="tr-TR" sz="3400" dirty="0"/>
              <a:t>Dünya hayatı, bir iyilik yolculuğudur ve bu yolculuğun temel taşı ailedir. </a:t>
            </a:r>
          </a:p>
          <a:p>
            <a:pPr>
              <a:lnSpc>
                <a:spcPct val="150000"/>
              </a:lnSpc>
            </a:pPr>
            <a:r>
              <a:rPr lang="tr-TR" sz="3400" dirty="0"/>
              <a:t>Bu yolda bize rehberlik eden ise iyilik elçisi Hz. Muhammed Mustafa’dır.</a:t>
            </a:r>
          </a:p>
          <a:p>
            <a:pPr>
              <a:lnSpc>
                <a:spcPct val="150000"/>
              </a:lnSpc>
            </a:pPr>
            <a:endParaRPr lang="tr-TR" sz="3400" dirty="0"/>
          </a:p>
          <a:p>
            <a:pPr>
              <a:lnSpc>
                <a:spcPct val="150000"/>
              </a:lnSpc>
            </a:pPr>
            <a:r>
              <a:rPr lang="tr-TR" sz="3400" dirty="0"/>
              <a:t>İşte bu yüzden, ailemiz için yaptığımız</a:t>
            </a:r>
            <a:r>
              <a:rPr lang="tr-TR" sz="3400" dirty="0">
                <a:solidFill>
                  <a:srgbClr val="FF0000"/>
                </a:solidFill>
              </a:rPr>
              <a:t>  </a:t>
            </a:r>
            <a:r>
              <a:rPr lang="tr-TR" sz="3400" dirty="0"/>
              <a:t>her</a:t>
            </a:r>
            <a:r>
              <a:rPr lang="tr-TR" sz="3400" dirty="0">
                <a:solidFill>
                  <a:srgbClr val="FF0000"/>
                </a:solidFill>
              </a:rPr>
              <a:t> </a:t>
            </a:r>
            <a:r>
              <a:rPr lang="tr-TR" sz="3400" dirty="0"/>
              <a:t>iyilik, </a:t>
            </a:r>
            <a:endParaRPr lang="tr-TR" sz="3400" dirty="0" smtClean="0"/>
          </a:p>
          <a:p>
            <a:pPr>
              <a:lnSpc>
                <a:spcPct val="150000"/>
              </a:lnSpc>
            </a:pPr>
            <a:r>
              <a:rPr lang="tr-TR" sz="3400" dirty="0" smtClean="0"/>
              <a:t>aslında Peygamber</a:t>
            </a:r>
            <a:r>
              <a:rPr lang="tr-TR" sz="3400" dirty="0" smtClean="0">
                <a:solidFill>
                  <a:srgbClr val="FF0000"/>
                </a:solidFill>
              </a:rPr>
              <a:t> </a:t>
            </a:r>
            <a:r>
              <a:rPr lang="tr-TR" sz="3400" dirty="0" smtClean="0"/>
              <a:t>Efendimiz (</a:t>
            </a:r>
            <a:r>
              <a:rPr lang="tr-TR" sz="3400" dirty="0" err="1" smtClean="0"/>
              <a:t>s.a.s</a:t>
            </a:r>
            <a:r>
              <a:rPr lang="tr-TR" sz="3400" dirty="0"/>
              <a:t>)’in sünnetini yaşatma yolunda</a:t>
            </a:r>
            <a:r>
              <a:rPr lang="tr-TR" sz="3400" dirty="0" smtClean="0"/>
              <a:t>,</a:t>
            </a:r>
          </a:p>
          <a:p>
            <a:pPr>
              <a:lnSpc>
                <a:spcPct val="150000"/>
              </a:lnSpc>
            </a:pPr>
            <a:r>
              <a:rPr lang="tr-TR" sz="3400" dirty="0" smtClean="0"/>
              <a:t>önce </a:t>
            </a:r>
            <a:r>
              <a:rPr lang="tr-TR" sz="3400" dirty="0"/>
              <a:t>kendimize sonra ailemize ve nihayetinde tüm insanlığa yapılmış bir iyiliktir.</a:t>
            </a:r>
          </a:p>
        </p:txBody>
      </p:sp>
      <p:pic>
        <p:nvPicPr>
          <p:cNvPr id="13" name="Resim 12"/>
          <p:cNvPicPr>
            <a:picLocks noChangeAspect="1"/>
          </p:cNvPicPr>
          <p:nvPr/>
        </p:nvPicPr>
        <p:blipFill>
          <a:blip r:embed="rId9"/>
          <a:stretch>
            <a:fillRect/>
          </a:stretch>
        </p:blipFill>
        <p:spPr>
          <a:xfrm>
            <a:off x="5486400" y="1631849"/>
            <a:ext cx="7543800" cy="1139631"/>
          </a:xfrm>
          <a:prstGeom prst="rect">
            <a:avLst/>
          </a:prstGeom>
        </p:spPr>
      </p:pic>
      <p:sp>
        <p:nvSpPr>
          <p:cNvPr id="14" name="Dikdörtgen 13"/>
          <p:cNvSpPr/>
          <p:nvPr/>
        </p:nvSpPr>
        <p:spPr>
          <a:xfrm>
            <a:off x="6509331" y="1954230"/>
            <a:ext cx="5622821" cy="646331"/>
          </a:xfrm>
          <a:prstGeom prst="rect">
            <a:avLst/>
          </a:prstGeom>
        </p:spPr>
        <p:txBody>
          <a:bodyPr wrap="none">
            <a:spAutoFit/>
          </a:bodyPr>
          <a:lstStyle/>
          <a:p>
            <a:pPr lvl="0"/>
            <a:r>
              <a:rPr lang="tr-TR" sz="3600" b="1" i="1" dirty="0">
                <a:solidFill>
                  <a:schemeClr val="bg2"/>
                </a:solidFill>
              </a:rPr>
              <a:t>AİLEMİZ İÇİN İYİLİĞE DEĞER!</a:t>
            </a:r>
          </a:p>
        </p:txBody>
      </p:sp>
    </p:spTree>
    <p:extLst>
      <p:ext uri="{BB962C8B-B14F-4D97-AF65-F5344CB8AC3E}">
        <p14:creationId xmlns:p14="http://schemas.microsoft.com/office/powerpoint/2010/main" val="2144233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04" y="-59055"/>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14" b="-14"/>
              </a:stretch>
            </a:blipFill>
          </p:spPr>
          <p:txBody>
            <a:bodyPr/>
            <a:lstStyle/>
            <a:p>
              <a:endParaRPr lang="tr-TR"/>
            </a:p>
          </p:txBody>
        </p:sp>
      </p:grpSp>
      <p:grpSp>
        <p:nvGrpSpPr>
          <p:cNvPr id="4" name="Group 4"/>
          <p:cNvGrpSpPr/>
          <p:nvPr/>
        </p:nvGrpSpPr>
        <p:grpSpPr>
          <a:xfrm>
            <a:off x="-3962042" y="221426"/>
            <a:ext cx="18288000" cy="10159078"/>
            <a:chOff x="-3537396" y="-101137"/>
            <a:chExt cx="24384000" cy="13545438"/>
          </a:xfrm>
        </p:grpSpPr>
        <p:sp>
          <p:nvSpPr>
            <p:cNvPr id="5" name="Freeform 5"/>
            <p:cNvSpPr/>
            <p:nvPr/>
          </p:nvSpPr>
          <p:spPr>
            <a:xfrm>
              <a:off x="-3537396" y="-101137"/>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2"/>
              <a:stretch>
                <a:fillRect t="-644" b="-644"/>
              </a:stretch>
            </a:blipFill>
          </p:spPr>
          <p:txBody>
            <a:bodyPr/>
            <a:lstStyle/>
            <a:p>
              <a:endParaRPr lang="tr-TR"/>
            </a:p>
          </p:txBody>
        </p:sp>
      </p:grpSp>
      <p:sp>
        <p:nvSpPr>
          <p:cNvPr id="6" name="TextBox 6"/>
          <p:cNvSpPr txBox="1"/>
          <p:nvPr/>
        </p:nvSpPr>
        <p:spPr>
          <a:xfrm>
            <a:off x="14841990" y="9212537"/>
            <a:ext cx="2215991" cy="269240"/>
          </a:xfrm>
          <a:prstGeom prst="rect">
            <a:avLst/>
          </a:prstGeom>
        </p:spPr>
        <p:txBody>
          <a:bodyPr lIns="0" tIns="0" rIns="0" bIns="0" rtlCol="0" anchor="t">
            <a:spAutoFit/>
          </a:bodyPr>
          <a:lstStyle/>
          <a:p>
            <a:pPr algn="ctr">
              <a:lnSpc>
                <a:spcPts val="1960"/>
              </a:lnSpc>
            </a:pPr>
            <a:r>
              <a:rPr lang="en-US" sz="1400" b="1">
                <a:solidFill>
                  <a:srgbClr val="000000"/>
                </a:solidFill>
                <a:latin typeface="ITC Avant Garde Gothic Bold"/>
                <a:ea typeface="ITC Avant Garde Gothic Bold"/>
                <a:cs typeface="ITC Avant Garde Gothic Bold"/>
                <a:sym typeface="ITC Avant Garde Gothic Bold"/>
              </a:rPr>
              <a:t>Cenap İLİTER - Teknisyen</a:t>
            </a:r>
          </a:p>
        </p:txBody>
      </p:sp>
      <p:sp>
        <p:nvSpPr>
          <p:cNvPr id="7" name="Freeform 7"/>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3">
              <a:extLst>
                <a:ext uri="{96DAC541-7B7A-43D3-8B79-37D633B846F1}">
                  <asvg:svgBlip xmlns:asvg="http://schemas.microsoft.com/office/drawing/2016/SVG/main" xmlns="" r:embed="rId4"/>
                </a:ext>
              </a:extLst>
            </a:blip>
            <a:stretch>
              <a:fillRect t="-34" b="-34"/>
            </a:stretch>
          </a:blipFill>
        </p:spPr>
        <p:txBody>
          <a:bodyPr/>
          <a:lstStyle/>
          <a:p>
            <a:endParaRPr lang="tr-TR"/>
          </a:p>
        </p:txBody>
      </p:sp>
      <p:sp>
        <p:nvSpPr>
          <p:cNvPr id="8" name="Freeform 8"/>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grpSp>
        <p:nvGrpSpPr>
          <p:cNvPr id="12" name="Group 12"/>
          <p:cNvGrpSpPr/>
          <p:nvPr/>
        </p:nvGrpSpPr>
        <p:grpSpPr>
          <a:xfrm>
            <a:off x="10821550" y="5006614"/>
            <a:ext cx="13771151" cy="1377115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40F22"/>
            </a:solidFill>
          </p:spPr>
          <p:txBody>
            <a:bodyPr/>
            <a:lstStyle/>
            <a:p>
              <a:endParaRPr lang="tr-T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2064596" y="4453121"/>
            <a:ext cx="6535908" cy="6535908"/>
          </a:xfrm>
          <a:custGeom>
            <a:avLst/>
            <a:gdLst/>
            <a:ahLst/>
            <a:cxnLst/>
            <a:rect l="l" t="t" r="r" b="b"/>
            <a:pathLst>
              <a:path w="6535908" h="6535908">
                <a:moveTo>
                  <a:pt x="0" y="0"/>
                </a:moveTo>
                <a:lnTo>
                  <a:pt x="6535908" y="0"/>
                </a:lnTo>
                <a:lnTo>
                  <a:pt x="6535908" y="6535908"/>
                </a:lnTo>
                <a:lnTo>
                  <a:pt x="0" y="6535908"/>
                </a:lnTo>
                <a:lnTo>
                  <a:pt x="0" y="0"/>
                </a:lnTo>
                <a:close/>
              </a:path>
            </a:pathLst>
          </a:custGeom>
          <a:blipFill>
            <a:blip r:embed="rId7">
              <a:alphaModFix amt="35000"/>
              <a:extLst>
                <a:ext uri="{96DAC541-7B7A-43D3-8B79-37D633B846F1}">
                  <asvg:svgBlip xmlns:asvg="http://schemas.microsoft.com/office/drawing/2016/SVG/main" xmlns="" r:embed="rId8"/>
                </a:ext>
              </a:extLst>
            </a:blip>
            <a:stretch>
              <a:fillRect/>
            </a:stretch>
          </a:blipFill>
        </p:spPr>
        <p:txBody>
          <a:bodyPr/>
          <a:lstStyle/>
          <a:p>
            <a:endParaRPr lang="tr-TR"/>
          </a:p>
        </p:txBody>
      </p:sp>
      <p:grpSp>
        <p:nvGrpSpPr>
          <p:cNvPr id="16" name="Group 16"/>
          <p:cNvGrpSpPr/>
          <p:nvPr/>
        </p:nvGrpSpPr>
        <p:grpSpPr>
          <a:xfrm>
            <a:off x="12867649" y="5256174"/>
            <a:ext cx="4929803" cy="492980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tr-TR"/>
            </a:p>
          </p:txBody>
        </p:sp>
        <p:sp>
          <p:nvSpPr>
            <p:cNvPr id="18" name="TextBox 18"/>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3166510" y="5344355"/>
            <a:ext cx="4483088" cy="448308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9"/>
              <a:stretch>
                <a:fillRect l="-25046" r="-25046"/>
              </a:stretch>
            </a:blipFill>
          </p:spPr>
          <p:txBody>
            <a:bodyPr/>
            <a:lstStyle/>
            <a:p>
              <a:endParaRPr lang="tr-TR"/>
            </a:p>
          </p:txBody>
        </p:sp>
      </p:grpSp>
      <p:grpSp>
        <p:nvGrpSpPr>
          <p:cNvPr id="21" name="Group 21"/>
          <p:cNvGrpSpPr/>
          <p:nvPr/>
        </p:nvGrpSpPr>
        <p:grpSpPr>
          <a:xfrm>
            <a:off x="12316047" y="9052484"/>
            <a:ext cx="1549919" cy="154991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B0E23"/>
            </a:solidFill>
            <a:ln cap="sq">
              <a:noFill/>
              <a:prstDash val="solid"/>
              <a:miter/>
            </a:ln>
          </p:spPr>
          <p:txBody>
            <a:bodyPr/>
            <a:lstStyle/>
            <a:p>
              <a:endParaRPr lang="tr-T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sp>
        <p:nvSpPr>
          <p:cNvPr id="30" name="Freeform 8"/>
          <p:cNvSpPr/>
          <p:nvPr/>
        </p:nvSpPr>
        <p:spPr>
          <a:xfrm>
            <a:off x="6858272" y="9009606"/>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10"/>
            <a:stretch>
              <a:fillRect l="-56" r="-56"/>
            </a:stretch>
          </a:blipFill>
        </p:spPr>
      </p:sp>
      <p:sp>
        <p:nvSpPr>
          <p:cNvPr id="31" name="Freeform 7"/>
          <p:cNvSpPr/>
          <p:nvPr/>
        </p:nvSpPr>
        <p:spPr>
          <a:xfrm>
            <a:off x="9955425" y="9082702"/>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11"/>
            <a:stretch>
              <a:fillRect l="-99" r="-99"/>
            </a:stretch>
          </a:blipFill>
        </p:spPr>
      </p:sp>
      <p:sp>
        <p:nvSpPr>
          <p:cNvPr id="10" name="Dikdörtgen 9"/>
          <p:cNvSpPr/>
          <p:nvPr/>
        </p:nvSpPr>
        <p:spPr>
          <a:xfrm>
            <a:off x="948293" y="2407231"/>
            <a:ext cx="16391414" cy="2446824"/>
          </a:xfrm>
          <a:prstGeom prst="rect">
            <a:avLst/>
          </a:prstGeom>
        </p:spPr>
        <p:txBody>
          <a:bodyPr wrap="square">
            <a:spAutoFit/>
          </a:bodyPr>
          <a:lstStyle/>
          <a:p>
            <a:pPr>
              <a:lnSpc>
                <a:spcPct val="150000"/>
              </a:lnSpc>
            </a:pPr>
            <a:r>
              <a:rPr lang="tr-TR" sz="3400" dirty="0"/>
              <a:t>Ailemizin her zaman ve her durumda sığınabileceğimiz bir liman olduğunu hatırda tutalım.</a:t>
            </a:r>
          </a:p>
          <a:p>
            <a:pPr>
              <a:lnSpc>
                <a:spcPct val="150000"/>
              </a:lnSpc>
            </a:pPr>
            <a:r>
              <a:rPr lang="tr-TR" sz="3400" dirty="0" smtClean="0"/>
              <a:t>Yuvalarımızı «Allah’ı </a:t>
            </a:r>
            <a:r>
              <a:rPr lang="tr-TR" sz="3400" dirty="0" smtClean="0"/>
              <a:t>hatırlayacağımız </a:t>
            </a:r>
            <a:r>
              <a:rPr lang="tr-TR" sz="3400" dirty="0" smtClean="0"/>
              <a:t>haneler» </a:t>
            </a:r>
            <a:r>
              <a:rPr lang="tr-TR" sz="3400" dirty="0" smtClean="0"/>
              <a:t>haline getirelim.</a:t>
            </a:r>
          </a:p>
          <a:p>
            <a:pPr>
              <a:lnSpc>
                <a:spcPct val="150000"/>
              </a:lnSpc>
            </a:pPr>
            <a:r>
              <a:rPr lang="tr-TR" sz="3400" dirty="0" smtClean="0"/>
              <a:t>Alemlere </a:t>
            </a:r>
            <a:r>
              <a:rPr lang="tr-TR" sz="3400" dirty="0"/>
              <a:t>Rahmet Hazreti Muhammed (</a:t>
            </a:r>
            <a:r>
              <a:rPr lang="tr-TR" sz="3400" dirty="0" err="1"/>
              <a:t>s.a.s</a:t>
            </a:r>
            <a:r>
              <a:rPr lang="tr-TR" sz="3400" dirty="0"/>
              <a:t>)’in örnekliğinde </a:t>
            </a:r>
            <a:r>
              <a:rPr lang="tr-TR" sz="3400" dirty="0" smtClean="0"/>
              <a:t>aile </a:t>
            </a:r>
            <a:r>
              <a:rPr lang="tr-TR" sz="3400" dirty="0"/>
              <a:t>emanetine sahip </a:t>
            </a:r>
            <a:r>
              <a:rPr lang="tr-TR" sz="3400" dirty="0" smtClean="0"/>
              <a:t>çıkalım. </a:t>
            </a:r>
            <a:endParaRPr lang="tr-TR" sz="3400" dirty="0"/>
          </a:p>
        </p:txBody>
      </p:sp>
      <p:sp>
        <p:nvSpPr>
          <p:cNvPr id="11" name="Dikdörtgen 10"/>
          <p:cNvSpPr/>
          <p:nvPr/>
        </p:nvSpPr>
        <p:spPr>
          <a:xfrm>
            <a:off x="426582" y="5945244"/>
            <a:ext cx="13305706" cy="1580882"/>
          </a:xfrm>
          <a:prstGeom prst="rect">
            <a:avLst/>
          </a:prstGeom>
        </p:spPr>
        <p:txBody>
          <a:bodyPr wrap="square">
            <a:spAutoFit/>
          </a:bodyPr>
          <a:lstStyle/>
          <a:p>
            <a:pPr lvl="0">
              <a:lnSpc>
                <a:spcPct val="150000"/>
              </a:lnSpc>
            </a:pPr>
            <a:r>
              <a:rPr lang="tr-TR" sz="3400" b="1" i="1" dirty="0"/>
              <a:t>“</a:t>
            </a:r>
            <a:r>
              <a:rPr lang="tr-TR" sz="3400" b="1" i="1" dirty="0" err="1"/>
              <a:t>Andolsun</a:t>
            </a:r>
            <a:r>
              <a:rPr lang="tr-TR" sz="3400" b="1" i="1" dirty="0"/>
              <a:t>, sizin için, Allah’ı ve </a:t>
            </a:r>
            <a:r>
              <a:rPr lang="tr-TR" sz="3400" b="1" i="1" dirty="0" err="1"/>
              <a:t>âhiret</a:t>
            </a:r>
            <a:r>
              <a:rPr lang="tr-TR" sz="3400" b="1" i="1" dirty="0"/>
              <a:t> gününü umanlar ve Allah’ı çokça zikredenler için Allah’ın </a:t>
            </a:r>
            <a:r>
              <a:rPr lang="tr-TR" sz="3400" b="1" i="1" dirty="0" err="1"/>
              <a:t>Resûlü’nde</a:t>
            </a:r>
            <a:r>
              <a:rPr lang="tr-TR" sz="3400" b="1" i="1" dirty="0"/>
              <a:t> güzel bir örnek vardır.”</a:t>
            </a:r>
          </a:p>
        </p:txBody>
      </p:sp>
      <p:sp>
        <p:nvSpPr>
          <p:cNvPr id="24" name="Dikdörtgen 23"/>
          <p:cNvSpPr/>
          <p:nvPr/>
        </p:nvSpPr>
        <p:spPr>
          <a:xfrm>
            <a:off x="10936782" y="7047063"/>
            <a:ext cx="1585049" cy="369332"/>
          </a:xfrm>
          <a:prstGeom prst="rect">
            <a:avLst/>
          </a:prstGeom>
        </p:spPr>
        <p:txBody>
          <a:bodyPr wrap="none">
            <a:spAutoFit/>
          </a:bodyPr>
          <a:lstStyle/>
          <a:p>
            <a:pPr lvl="0"/>
            <a:r>
              <a:rPr lang="tr-TR" dirty="0">
                <a:solidFill>
                  <a:srgbClr val="555555"/>
                </a:solidFill>
                <a:latin typeface="+mj-lt"/>
              </a:rPr>
              <a:t>(</a:t>
            </a:r>
            <a:r>
              <a:rPr lang="tr-TR" dirty="0" err="1">
                <a:solidFill>
                  <a:srgbClr val="555555"/>
                </a:solidFill>
                <a:latin typeface="+mj-lt"/>
              </a:rPr>
              <a:t>Ahzâb</a:t>
            </a:r>
            <a:r>
              <a:rPr lang="tr-TR" dirty="0">
                <a:solidFill>
                  <a:srgbClr val="555555"/>
                </a:solidFill>
                <a:latin typeface="+mj-lt"/>
              </a:rPr>
              <a:t>, 33/21</a:t>
            </a:r>
            <a:r>
              <a:rPr lang="tr-TR" dirty="0">
                <a:solidFill>
                  <a:srgbClr val="555555"/>
                </a:solidFill>
                <a:latin typeface="Georgia" panose="02040502050405020303" pitchFamily="18" charset="0"/>
              </a:rPr>
              <a:t>)</a:t>
            </a:r>
            <a:endParaRPr lang="tr-TR" dirty="0">
              <a:solidFill>
                <a:prstClr val="black"/>
              </a:solidFill>
            </a:endParaRPr>
          </a:p>
        </p:txBody>
      </p:sp>
    </p:spTree>
    <p:extLst>
      <p:ext uri="{BB962C8B-B14F-4D97-AF65-F5344CB8AC3E}">
        <p14:creationId xmlns:p14="http://schemas.microsoft.com/office/powerpoint/2010/main" val="2961677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B0E23"/>
        </a:solidFill>
        <a:effectLst/>
      </p:bgPr>
    </p:bg>
    <p:spTree>
      <p:nvGrpSpPr>
        <p:cNvPr id="1" name=""/>
        <p:cNvGrpSpPr/>
        <p:nvPr/>
      </p:nvGrpSpPr>
      <p:grpSpPr>
        <a:xfrm>
          <a:off x="0" y="0"/>
          <a:ext cx="0" cy="0"/>
          <a:chOff x="0" y="0"/>
          <a:chExt cx="0" cy="0"/>
        </a:xfrm>
      </p:grpSpPr>
      <p:grpSp>
        <p:nvGrpSpPr>
          <p:cNvPr id="2" name="Group 2"/>
          <p:cNvGrpSpPr/>
          <p:nvPr/>
        </p:nvGrpSpPr>
        <p:grpSpPr>
          <a:xfrm>
            <a:off x="-2323212" y="642661"/>
            <a:ext cx="7800721" cy="3476879"/>
            <a:chOff x="0" y="0"/>
            <a:chExt cx="7800721" cy="3476879"/>
          </a:xfrm>
        </p:grpSpPr>
        <p:sp>
          <p:nvSpPr>
            <p:cNvPr id="3" name="Freeform 3"/>
            <p:cNvSpPr/>
            <p:nvPr/>
          </p:nvSpPr>
          <p:spPr>
            <a:xfrm>
              <a:off x="0" y="0"/>
              <a:ext cx="7800721" cy="3476879"/>
            </a:xfrm>
            <a:custGeom>
              <a:avLst/>
              <a:gdLst/>
              <a:ahLst/>
              <a:cxnLst/>
              <a:rect l="l" t="t" r="r" b="b"/>
              <a:pathLst>
                <a:path w="7800721" h="3476879">
                  <a:moveTo>
                    <a:pt x="0" y="0"/>
                  </a:moveTo>
                  <a:lnTo>
                    <a:pt x="7800721" y="0"/>
                  </a:lnTo>
                  <a:lnTo>
                    <a:pt x="7800721" y="3476879"/>
                  </a:lnTo>
                  <a:lnTo>
                    <a:pt x="0" y="3476879"/>
                  </a:lnTo>
                  <a:lnTo>
                    <a:pt x="0" y="0"/>
                  </a:lnTo>
                  <a:close/>
                </a:path>
              </a:pathLst>
            </a:custGeom>
            <a:blipFill>
              <a:blip r:embed="rId2"/>
              <a:stretch>
                <a:fillRect t="-108588" b="-108587"/>
              </a:stretch>
            </a:blipFill>
          </p:spPr>
          <p:txBody>
            <a:bodyPr/>
            <a:lstStyle/>
            <a:p>
              <a:endParaRPr lang="tr-TR"/>
            </a:p>
          </p:txBody>
        </p:sp>
      </p:grpSp>
      <p:sp>
        <p:nvSpPr>
          <p:cNvPr id="4" name="TextBox 4"/>
          <p:cNvSpPr txBox="1"/>
          <p:nvPr/>
        </p:nvSpPr>
        <p:spPr>
          <a:xfrm>
            <a:off x="6203726" y="3867802"/>
            <a:ext cx="6781800" cy="2017104"/>
          </a:xfrm>
          <a:prstGeom prst="rect">
            <a:avLst/>
          </a:prstGeom>
        </p:spPr>
        <p:txBody>
          <a:bodyPr lIns="0" tIns="0" rIns="0" bIns="0" rtlCol="0" anchor="t">
            <a:spAutoFit/>
          </a:bodyPr>
          <a:lstStyle/>
          <a:p>
            <a:pPr algn="ctr">
              <a:lnSpc>
                <a:spcPts val="9000"/>
              </a:lnSpc>
            </a:pPr>
            <a:r>
              <a:rPr lang="en-US" sz="3600" b="1" dirty="0">
                <a:solidFill>
                  <a:srgbClr val="FFFFFF"/>
                </a:solidFill>
                <a:latin typeface="ITC Avant Garde Gothic Bold"/>
                <a:ea typeface="ITC Avant Garde Gothic Bold"/>
                <a:cs typeface="ITC Avant Garde Gothic Bold"/>
                <a:sym typeface="ITC Avant Garde Gothic Bold"/>
              </a:rPr>
              <a:t>TEŞEKKÜR EDERİZ</a:t>
            </a:r>
          </a:p>
        </p:txBody>
      </p:sp>
      <p:pic>
        <p:nvPicPr>
          <p:cNvPr id="16" name="Resim 15"/>
          <p:cNvPicPr>
            <a:picLocks noChangeAspect="1"/>
          </p:cNvPicPr>
          <p:nvPr/>
        </p:nvPicPr>
        <p:blipFill>
          <a:blip r:embed="rId3"/>
          <a:stretch>
            <a:fillRect/>
          </a:stretch>
        </p:blipFill>
        <p:spPr>
          <a:xfrm>
            <a:off x="12513110" y="876300"/>
            <a:ext cx="4389368" cy="1023930"/>
          </a:xfrm>
          <a:prstGeom prst="rect">
            <a:avLst/>
          </a:prstGeom>
        </p:spPr>
      </p:pic>
      <p:pic>
        <p:nvPicPr>
          <p:cNvPr id="17" name="Resim 16"/>
          <p:cNvPicPr>
            <a:picLocks noChangeAspect="1"/>
          </p:cNvPicPr>
          <p:nvPr/>
        </p:nvPicPr>
        <p:blipFill>
          <a:blip r:embed="rId4"/>
          <a:stretch>
            <a:fillRect/>
          </a:stretch>
        </p:blipFill>
        <p:spPr>
          <a:xfrm>
            <a:off x="15794520" y="9333195"/>
            <a:ext cx="2493480" cy="524301"/>
          </a:xfrm>
          <a:prstGeom prst="rect">
            <a:avLst/>
          </a:prstGeom>
        </p:spPr>
      </p:pic>
      <p:pic>
        <p:nvPicPr>
          <p:cNvPr id="15" name="Resim 14"/>
          <p:cNvPicPr>
            <a:picLocks noChangeAspect="1"/>
          </p:cNvPicPr>
          <p:nvPr/>
        </p:nvPicPr>
        <p:blipFill>
          <a:blip r:embed="rId5"/>
          <a:stretch>
            <a:fillRect/>
          </a:stretch>
        </p:blipFill>
        <p:spPr>
          <a:xfrm>
            <a:off x="6665256" y="5600700"/>
            <a:ext cx="5858740" cy="585874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4" name="Group 4"/>
          <p:cNvGrpSpPr/>
          <p:nvPr/>
        </p:nvGrpSpPr>
        <p:grpSpPr>
          <a:xfrm>
            <a:off x="1131617" y="-66675"/>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sp>
        <p:nvSpPr>
          <p:cNvPr id="6" name="Freeform 6"/>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4">
              <a:extLst>
                <a:ext uri="{96DAC541-7B7A-43D3-8B79-37D633B846F1}">
                  <asvg:svgBlip xmlns:asvg="http://schemas.microsoft.com/office/drawing/2016/SVG/main" xmlns="" r:embed="rId5"/>
                </a:ext>
              </a:extLst>
            </a:blip>
            <a:stretch>
              <a:fillRect t="-34" b="-34"/>
            </a:stretch>
          </a:blipFill>
        </p:spPr>
        <p:txBody>
          <a:bodyPr/>
          <a:lstStyle/>
          <a:p>
            <a:endParaRPr lang="tr-TR"/>
          </a:p>
        </p:txBody>
      </p:sp>
      <p:sp>
        <p:nvSpPr>
          <p:cNvPr id="7" name="Freeform 7"/>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15" name="Freeform 15"/>
          <p:cNvSpPr/>
          <p:nvPr/>
        </p:nvSpPr>
        <p:spPr>
          <a:xfrm>
            <a:off x="11716140" y="3490466"/>
            <a:ext cx="7251267" cy="6009556"/>
          </a:xfrm>
          <a:custGeom>
            <a:avLst/>
            <a:gdLst/>
            <a:ahLst/>
            <a:cxnLst/>
            <a:rect l="l" t="t" r="r" b="b"/>
            <a:pathLst>
              <a:path w="8409754" h="8409754">
                <a:moveTo>
                  <a:pt x="0" y="0"/>
                </a:moveTo>
                <a:lnTo>
                  <a:pt x="8409755" y="0"/>
                </a:lnTo>
                <a:lnTo>
                  <a:pt x="8409755" y="8409755"/>
                </a:lnTo>
                <a:lnTo>
                  <a:pt x="0" y="8409755"/>
                </a:lnTo>
                <a:lnTo>
                  <a:pt x="0" y="0"/>
                </a:lnTo>
                <a:close/>
              </a:path>
            </a:pathLst>
          </a:custGeom>
          <a:blipFill>
            <a:blip r:embed="rId8">
              <a:alphaModFix amt="35000"/>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30" name="Freeform 8"/>
          <p:cNvSpPr/>
          <p:nvPr/>
        </p:nvSpPr>
        <p:spPr>
          <a:xfrm>
            <a:off x="8686800" y="9036621"/>
            <a:ext cx="2525191" cy="659236"/>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10"/>
            <a:stretch>
              <a:fillRect l="-56" r="-56"/>
            </a:stretch>
          </a:blipFill>
        </p:spPr>
      </p:sp>
      <p:sp>
        <p:nvSpPr>
          <p:cNvPr id="31" name="Freeform 7"/>
          <p:cNvSpPr/>
          <p:nvPr/>
        </p:nvSpPr>
        <p:spPr>
          <a:xfrm>
            <a:off x="11521768" y="9086131"/>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11"/>
            <a:stretch>
              <a:fillRect l="-99" r="-99"/>
            </a:stretch>
          </a:blipFill>
        </p:spPr>
      </p:sp>
      <p:sp>
        <p:nvSpPr>
          <p:cNvPr id="10" name="Dikdörtgen 9"/>
          <p:cNvSpPr/>
          <p:nvPr/>
        </p:nvSpPr>
        <p:spPr>
          <a:xfrm>
            <a:off x="2231380" y="4022798"/>
            <a:ext cx="10573117" cy="3750386"/>
          </a:xfrm>
          <a:prstGeom prst="rect">
            <a:avLst/>
          </a:prstGeom>
        </p:spPr>
        <p:txBody>
          <a:bodyPr wrap="square">
            <a:spAutoFit/>
          </a:bodyPr>
          <a:lstStyle/>
          <a:p>
            <a:pPr algn="just">
              <a:lnSpc>
                <a:spcPct val="107000"/>
              </a:lnSpc>
              <a:spcAft>
                <a:spcPts val="800"/>
              </a:spcAft>
            </a:pPr>
            <a:r>
              <a:rPr lang="tr-TR" sz="3600" dirty="0">
                <a:latin typeface="Calibri" panose="020F0502020204030204" pitchFamily="34" charset="0"/>
                <a:ea typeface="Calibri" panose="020F0502020204030204" pitchFamily="34" charset="0"/>
                <a:cs typeface="Calibri" panose="020F0502020204030204" pitchFamily="34" charset="0"/>
              </a:rPr>
              <a:t>Eş ve aile, Allah'ın varlığının alametlerinden biri olarak </a:t>
            </a:r>
          </a:p>
          <a:p>
            <a:pPr algn="just">
              <a:lnSpc>
                <a:spcPct val="107000"/>
              </a:lnSpc>
              <a:spcAft>
                <a:spcPts val="800"/>
              </a:spcAft>
            </a:pPr>
            <a:r>
              <a:rPr lang="tr-TR" sz="3600" dirty="0">
                <a:latin typeface="Calibri" panose="020F0502020204030204" pitchFamily="34" charset="0"/>
                <a:ea typeface="Calibri" panose="020F0502020204030204" pitchFamily="34" charset="0"/>
                <a:cs typeface="Calibri" panose="020F0502020204030204" pitchFamily="34" charset="0"/>
              </a:rPr>
              <a:t>ifade edilmiştir Yüce Kitabımızda...</a:t>
            </a:r>
          </a:p>
          <a:p>
            <a:pPr algn="just">
              <a:lnSpc>
                <a:spcPct val="107000"/>
              </a:lnSpc>
              <a:spcAft>
                <a:spcPts val="800"/>
              </a:spcAft>
            </a:pPr>
            <a:endParaRPr lang="tr-T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3600" dirty="0">
                <a:latin typeface="Calibri" panose="020F0502020204030204" pitchFamily="34" charset="0"/>
                <a:ea typeface="Calibri" panose="020F0502020204030204" pitchFamily="34" charset="0"/>
                <a:cs typeface="Calibri" panose="020F0502020204030204" pitchFamily="34" charset="0"/>
              </a:rPr>
              <a:t>İlk </a:t>
            </a:r>
            <a:r>
              <a:rPr lang="tr-TR" sz="3600" dirty="0" smtClean="0">
                <a:latin typeface="Calibri" panose="020F0502020204030204" pitchFamily="34" charset="0"/>
                <a:ea typeface="Calibri" panose="020F0502020204030204" pitchFamily="34" charset="0"/>
                <a:cs typeface="Calibri" panose="020F0502020204030204" pitchFamily="34" charset="0"/>
              </a:rPr>
              <a:t>aile;</a:t>
            </a:r>
            <a:endParaRPr lang="tr-TR" sz="36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tr-TR" sz="3600" dirty="0">
                <a:latin typeface="Calibri" panose="020F0502020204030204" pitchFamily="34" charset="0"/>
                <a:ea typeface="Calibri" panose="020F0502020204030204" pitchFamily="34" charset="0"/>
                <a:cs typeface="Calibri" panose="020F0502020204030204" pitchFamily="34" charset="0"/>
              </a:rPr>
              <a:t>Hz. Âdem ve Hz. Havva’nın kurduğu </a:t>
            </a:r>
            <a:r>
              <a:rPr lang="tr-TR" sz="3600" dirty="0" smtClean="0">
                <a:latin typeface="Calibri" panose="020F0502020204030204" pitchFamily="34" charset="0"/>
                <a:ea typeface="Calibri" panose="020F0502020204030204" pitchFamily="34" charset="0"/>
                <a:cs typeface="Calibri" panose="020F0502020204030204" pitchFamily="34" charset="0"/>
              </a:rPr>
              <a:t>yuva...</a:t>
            </a:r>
            <a:endParaRPr lang="tr-TR"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tr-TR" sz="3600" dirty="0">
                <a:latin typeface="Calibri" panose="020F0502020204030204" pitchFamily="34" charset="0"/>
                <a:ea typeface="Calibri" panose="020F0502020204030204" pitchFamily="34" charset="0"/>
                <a:cs typeface="Calibri" panose="020F0502020204030204" pitchFamily="34" charset="0"/>
              </a:rPr>
              <a:t>İnsanın hayatının ailede değer bulduğunu hatırlatır </a:t>
            </a:r>
            <a:r>
              <a:rPr lang="tr-TR" sz="3600" dirty="0" smtClean="0">
                <a:latin typeface="Calibri" panose="020F0502020204030204" pitchFamily="34" charset="0"/>
                <a:ea typeface="Calibri" panose="020F0502020204030204" pitchFamily="34" charset="0"/>
                <a:cs typeface="Calibri" panose="020F0502020204030204" pitchFamily="34" charset="0"/>
              </a:rPr>
              <a:t>bize</a:t>
            </a:r>
            <a:r>
              <a:rPr lang="tr-TR" sz="3600" dirty="0">
                <a:latin typeface="Calibri" panose="020F0502020204030204" pitchFamily="34" charset="0"/>
                <a:ea typeface="Calibri" panose="020F0502020204030204" pitchFamily="34" charset="0"/>
                <a:cs typeface="Calibri" panose="020F0502020204030204" pitchFamily="34" charset="0"/>
              </a:rPr>
              <a: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Resim 10"/>
          <p:cNvPicPr>
            <a:picLocks noChangeAspect="1"/>
          </p:cNvPicPr>
          <p:nvPr/>
        </p:nvPicPr>
        <p:blipFill>
          <a:blip r:embed="rId12"/>
          <a:stretch>
            <a:fillRect/>
          </a:stretch>
        </p:blipFill>
        <p:spPr>
          <a:xfrm>
            <a:off x="2029100" y="1916695"/>
            <a:ext cx="12557241" cy="1184726"/>
          </a:xfrm>
          <a:prstGeom prst="rect">
            <a:avLst/>
          </a:prstGeom>
        </p:spPr>
      </p:pic>
      <p:sp>
        <p:nvSpPr>
          <p:cNvPr id="20" name="Dikdörtgen 19"/>
          <p:cNvSpPr/>
          <p:nvPr/>
        </p:nvSpPr>
        <p:spPr>
          <a:xfrm>
            <a:off x="2215735" y="2143448"/>
            <a:ext cx="13856530" cy="968855"/>
          </a:xfrm>
          <a:prstGeom prst="rect">
            <a:avLst/>
          </a:prstGeom>
        </p:spPr>
        <p:txBody>
          <a:bodyPr wrap="square">
            <a:spAutoFit/>
          </a:bodyPr>
          <a:lstStyle/>
          <a:p>
            <a:pPr lvl="0" algn="just">
              <a:lnSpc>
                <a:spcPct val="107000"/>
              </a:lnSpc>
              <a:spcAft>
                <a:spcPts val="800"/>
              </a:spcAft>
            </a:pPr>
            <a:r>
              <a:rPr lang="tr-TR" sz="3600" b="1" i="1" dirty="0">
                <a:solidFill>
                  <a:schemeClr val="accent6">
                    <a:lumMod val="20000"/>
                    <a:lumOff val="80000"/>
                  </a:schemeClr>
                </a:solidFill>
                <a:latin typeface="Calibri" panose="020F0502020204030204" pitchFamily="34" charset="0"/>
                <a:ea typeface="Calibri" panose="020F0502020204030204" pitchFamily="34" charset="0"/>
                <a:cs typeface="Calibri" panose="020F0502020204030204" pitchFamily="34" charset="0"/>
              </a:rPr>
              <a:t>AİLE, ALLAH'IN VARLIĞININ EN ÇARPICI ALÂMETLERİNDENDİR.</a:t>
            </a:r>
            <a:endParaRPr lang="tr-TR" sz="1100" b="1" i="1"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endParaRPr lang="tr-TR" sz="1100" b="1" i="1"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 7"/>
          <p:cNvGrpSpPr/>
          <p:nvPr/>
        </p:nvGrpSpPr>
        <p:grpSpPr>
          <a:xfrm>
            <a:off x="12768677" y="3205533"/>
            <a:ext cx="5519323" cy="5820100"/>
            <a:chOff x="12768677" y="3205533"/>
            <a:chExt cx="5519323" cy="5820100"/>
          </a:xfrm>
        </p:grpSpPr>
        <p:grpSp>
          <p:nvGrpSpPr>
            <p:cNvPr id="12" name="Group 12"/>
            <p:cNvGrpSpPr/>
            <p:nvPr/>
          </p:nvGrpSpPr>
          <p:grpSpPr>
            <a:xfrm>
              <a:off x="12787347" y="3205533"/>
              <a:ext cx="5500653" cy="536054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40F22"/>
              </a:solidFill>
            </p:spPr>
            <p:txBody>
              <a:bodyPr/>
              <a:lstStyle/>
              <a:p>
                <a:endParaRPr lang="tr-T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2768677" y="3624127"/>
              <a:ext cx="5348608" cy="540150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tr-TR"/>
              </a:p>
            </p:txBody>
          </p:sp>
          <p:sp>
            <p:nvSpPr>
              <p:cNvPr id="18" name="TextBox 18"/>
              <p:cNvSpPr txBox="1"/>
              <p:nvPr/>
            </p:nvSpPr>
            <p:spPr>
              <a:xfrm>
                <a:off x="139700" y="101600"/>
                <a:ext cx="533400" cy="571500"/>
              </a:xfrm>
              <a:prstGeom prst="rect">
                <a:avLst/>
              </a:prstGeom>
            </p:spPr>
            <p:txBody>
              <a:bodyPr lIns="44993" tIns="44993" rIns="44993" bIns="44993" rtlCol="0" anchor="ctr"/>
              <a:lstStyle/>
              <a:p>
                <a:pPr algn="ctr">
                  <a:lnSpc>
                    <a:spcPts val="2659"/>
                  </a:lnSpc>
                  <a:spcBef>
                    <a:spcPct val="0"/>
                  </a:spcBef>
                </a:pPr>
                <a:endParaRPr/>
              </a:p>
            </p:txBody>
          </p:sp>
        </p:grpSp>
        <p:grpSp>
          <p:nvGrpSpPr>
            <p:cNvPr id="21" name="Group 21"/>
            <p:cNvGrpSpPr/>
            <p:nvPr/>
          </p:nvGrpSpPr>
          <p:grpSpPr>
            <a:xfrm>
              <a:off x="15888961" y="3839759"/>
              <a:ext cx="1636286" cy="163628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B0E23"/>
              </a:solidFill>
            </p:spPr>
            <p:txBody>
              <a:bodyPr/>
              <a:lstStyle/>
              <a:p>
                <a:endParaRPr lang="tr-T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sp>
          <p:nvSpPr>
            <p:cNvPr id="24" name="Freeform 12"/>
            <p:cNvSpPr/>
            <p:nvPr/>
          </p:nvSpPr>
          <p:spPr>
            <a:xfrm>
              <a:off x="13260099" y="4103986"/>
              <a:ext cx="4365763" cy="4365763"/>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13"/>
              <a:stretch>
                <a:fillRect l="-5680"/>
              </a:stretch>
            </a:blipFill>
          </p:spPr>
        </p:sp>
      </p:grpSp>
    </p:spTree>
    <p:extLst>
      <p:ext uri="{BB962C8B-B14F-4D97-AF65-F5344CB8AC3E}">
        <p14:creationId xmlns:p14="http://schemas.microsoft.com/office/powerpoint/2010/main" val="847819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75" y="-66675"/>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4" name="Group 4"/>
          <p:cNvGrpSpPr/>
          <p:nvPr/>
        </p:nvGrpSpPr>
        <p:grpSpPr>
          <a:xfrm>
            <a:off x="-28575" y="-66675"/>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6" name="Group 6"/>
          <p:cNvGrpSpPr/>
          <p:nvPr/>
        </p:nvGrpSpPr>
        <p:grpSpPr>
          <a:xfrm>
            <a:off x="2514600" y="304800"/>
            <a:ext cx="18288000" cy="10159096"/>
            <a:chOff x="0" y="0"/>
            <a:chExt cx="24384000" cy="13545462"/>
          </a:xfrm>
        </p:grpSpPr>
        <p:sp>
          <p:nvSpPr>
            <p:cNvPr id="7" name="Freeform 7"/>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dirty="0"/>
            </a:p>
          </p:txBody>
        </p:sp>
      </p:grpSp>
      <p:sp>
        <p:nvSpPr>
          <p:cNvPr id="11" name="Freeform 11"/>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4">
              <a:extLst>
                <a:ext uri="{96DAC541-7B7A-43D3-8B79-37D633B846F1}">
                  <asvg:svgBlip xmlns:asvg="http://schemas.microsoft.com/office/drawing/2016/SVG/main" xmlns="" r:embed="rId5"/>
                </a:ext>
              </a:extLst>
            </a:blip>
            <a:stretch>
              <a:fillRect t="-34" b="-34"/>
            </a:stretch>
          </a:blipFill>
        </p:spPr>
        <p:txBody>
          <a:bodyPr/>
          <a:lstStyle/>
          <a:p>
            <a:endParaRPr lang="tr-TR"/>
          </a:p>
        </p:txBody>
      </p:sp>
      <p:sp>
        <p:nvSpPr>
          <p:cNvPr id="12" name="Freeform 12"/>
          <p:cNvSpPr/>
          <p:nvPr/>
        </p:nvSpPr>
        <p:spPr>
          <a:xfrm>
            <a:off x="0" y="9956942"/>
            <a:ext cx="18288000" cy="274199"/>
          </a:xfrm>
          <a:custGeom>
            <a:avLst/>
            <a:gdLst/>
            <a:ahLst/>
            <a:cxnLst/>
            <a:rect l="l" t="t" r="r" b="b"/>
            <a:pathLst>
              <a:path w="18288000" h="274199">
                <a:moveTo>
                  <a:pt x="0" y="0"/>
                </a:moveTo>
                <a:lnTo>
                  <a:pt x="18288000" y="0"/>
                </a:lnTo>
                <a:lnTo>
                  <a:pt x="18288000" y="274198"/>
                </a:lnTo>
                <a:lnTo>
                  <a:pt x="0" y="2741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20" name="Freeform 20"/>
          <p:cNvSpPr/>
          <p:nvPr/>
        </p:nvSpPr>
        <p:spPr>
          <a:xfrm>
            <a:off x="12359780" y="5879599"/>
            <a:ext cx="6639371" cy="5211153"/>
          </a:xfrm>
          <a:custGeom>
            <a:avLst/>
            <a:gdLst/>
            <a:ahLst/>
            <a:cxnLst/>
            <a:rect l="l" t="t" r="r" b="b"/>
            <a:pathLst>
              <a:path w="7401983" h="7401983">
                <a:moveTo>
                  <a:pt x="0" y="0"/>
                </a:moveTo>
                <a:lnTo>
                  <a:pt x="7401983" y="0"/>
                </a:lnTo>
                <a:lnTo>
                  <a:pt x="7401983" y="7401983"/>
                </a:lnTo>
                <a:lnTo>
                  <a:pt x="0" y="7401983"/>
                </a:lnTo>
                <a:lnTo>
                  <a:pt x="0" y="0"/>
                </a:lnTo>
                <a:close/>
              </a:path>
            </a:pathLst>
          </a:custGeom>
          <a:blipFill>
            <a:blip r:embed="rId8">
              <a:alphaModFix amt="35000"/>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32" name="Rectangle 1">
            <a:extLst>
              <a:ext uri="{FF2B5EF4-FFF2-40B4-BE49-F238E27FC236}">
                <a16:creationId xmlns:a16="http://schemas.microsoft.com/office/drawing/2014/main" id="{EA44393C-CC98-10B5-B711-DE050BAB1C86}"/>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33" name="Rectangle 2">
            <a:extLst>
              <a:ext uri="{FF2B5EF4-FFF2-40B4-BE49-F238E27FC236}">
                <a16:creationId xmlns:a16="http://schemas.microsoft.com/office/drawing/2014/main" id="{2CAAC5F5-FB30-742A-B57E-95FB8BA662E3}"/>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34" name="Rectangle 3">
            <a:extLst>
              <a:ext uri="{FF2B5EF4-FFF2-40B4-BE49-F238E27FC236}">
                <a16:creationId xmlns:a16="http://schemas.microsoft.com/office/drawing/2014/main" id="{BFA06E4D-6876-33B7-5B11-203C53A12D57}"/>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35" name="Rectangle 4">
            <a:extLst>
              <a:ext uri="{FF2B5EF4-FFF2-40B4-BE49-F238E27FC236}">
                <a16:creationId xmlns:a16="http://schemas.microsoft.com/office/drawing/2014/main" id="{26B01A0F-6693-85D3-A717-8EF31F6A1CDA}"/>
              </a:ext>
            </a:extLst>
          </p:cNvPr>
          <p:cNvSpPr>
            <a:spLocks noChangeArrowheads="1"/>
          </p:cNvSpPr>
          <p:nvPr/>
        </p:nvSpPr>
        <p:spPr bwMode="auto">
          <a:xfrm>
            <a:off x="45720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36" name="Freeform 8"/>
          <p:cNvSpPr/>
          <p:nvPr/>
        </p:nvSpPr>
        <p:spPr>
          <a:xfrm>
            <a:off x="4464143" y="8710034"/>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10"/>
            <a:stretch>
              <a:fillRect l="-56" r="-56"/>
            </a:stretch>
          </a:blipFill>
        </p:spPr>
      </p:sp>
      <p:sp>
        <p:nvSpPr>
          <p:cNvPr id="37" name="Freeform 7"/>
          <p:cNvSpPr/>
          <p:nvPr/>
        </p:nvSpPr>
        <p:spPr>
          <a:xfrm>
            <a:off x="7582512" y="8750380"/>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11"/>
            <a:stretch>
              <a:fillRect l="-99" r="-99"/>
            </a:stretch>
          </a:blipFill>
        </p:spPr>
      </p:sp>
      <p:sp>
        <p:nvSpPr>
          <p:cNvPr id="24" name="Dikdörtgen 23"/>
          <p:cNvSpPr/>
          <p:nvPr/>
        </p:nvSpPr>
        <p:spPr>
          <a:xfrm>
            <a:off x="1752600" y="3915249"/>
            <a:ext cx="15697200" cy="2652008"/>
          </a:xfrm>
          <a:prstGeom prst="rect">
            <a:avLst/>
          </a:prstGeom>
        </p:spPr>
        <p:txBody>
          <a:bodyPr wrap="square">
            <a:spAutoFit/>
          </a:bodyPr>
          <a:lstStyle/>
          <a:p>
            <a:pPr algn="just">
              <a:lnSpc>
                <a:spcPct val="150000"/>
              </a:lnSpc>
              <a:spcAft>
                <a:spcPts val="800"/>
              </a:spcAft>
            </a:pPr>
            <a:r>
              <a:rPr lang="tr-TR" sz="3400" dirty="0">
                <a:ea typeface="Calibri" panose="020F0502020204030204" pitchFamily="34" charset="0"/>
                <a:cs typeface="Times New Roman" panose="02020603050405020304" pitchFamily="18" charset="0"/>
              </a:rPr>
              <a:t>Peygamber Efendimiz (</a:t>
            </a:r>
            <a:r>
              <a:rPr lang="tr-TR" sz="3400" dirty="0" err="1">
                <a:ea typeface="Calibri" panose="020F0502020204030204" pitchFamily="34" charset="0"/>
                <a:cs typeface="Times New Roman" panose="02020603050405020304" pitchFamily="18" charset="0"/>
              </a:rPr>
              <a:t>s.a.s</a:t>
            </a:r>
            <a:r>
              <a:rPr lang="tr-TR" sz="3400" dirty="0">
                <a:ea typeface="Calibri" panose="020F0502020204030204" pitchFamily="34" charset="0"/>
                <a:cs typeface="Times New Roman" panose="02020603050405020304" pitchFamily="18" charset="0"/>
              </a:rPr>
              <a:t>), “Evlenmeye gücü yetenler evlensin. Çünkü </a:t>
            </a:r>
            <a:r>
              <a:rPr lang="tr-TR" sz="3400" dirty="0" smtClean="0">
                <a:ea typeface="Calibri" panose="020F0502020204030204" pitchFamily="34" charset="0"/>
                <a:cs typeface="Times New Roman" panose="02020603050405020304" pitchFamily="18" charset="0"/>
              </a:rPr>
              <a:t>evlenmek</a:t>
            </a:r>
            <a:r>
              <a:rPr lang="tr-TR" sz="3400" dirty="0" smtClean="0">
                <a:ea typeface="Calibri" panose="020F0502020204030204" pitchFamily="34" charset="0"/>
                <a:cs typeface="Times New Roman" panose="02020603050405020304" pitchFamily="18" charset="0"/>
              </a:rPr>
              <a:t>, </a:t>
            </a:r>
            <a:endParaRPr lang="tr-TR" sz="3400" dirty="0" smtClean="0">
              <a:ea typeface="Calibri" panose="020F0502020204030204" pitchFamily="34" charset="0"/>
              <a:cs typeface="Times New Roman" panose="02020603050405020304" pitchFamily="18" charset="0"/>
            </a:endParaRPr>
          </a:p>
          <a:p>
            <a:pPr algn="just">
              <a:lnSpc>
                <a:spcPct val="150000"/>
              </a:lnSpc>
              <a:spcAft>
                <a:spcPts val="800"/>
              </a:spcAft>
            </a:pPr>
            <a:r>
              <a:rPr lang="tr-TR" sz="3400" dirty="0" smtClean="0">
                <a:ea typeface="Calibri" panose="020F0502020204030204" pitchFamily="34" charset="0"/>
                <a:cs typeface="Times New Roman" panose="02020603050405020304" pitchFamily="18" charset="0"/>
              </a:rPr>
              <a:t>gözü </a:t>
            </a:r>
            <a:r>
              <a:rPr lang="tr-TR" sz="3400" dirty="0">
                <a:ea typeface="Calibri" panose="020F0502020204030204" pitchFamily="34" charset="0"/>
                <a:cs typeface="Times New Roman" panose="02020603050405020304" pitchFamily="18" charset="0"/>
              </a:rPr>
              <a:t>haramdan çevirmek ve iffeti korumak için en iyi yoldur.” buyurarak</a:t>
            </a:r>
          </a:p>
          <a:p>
            <a:pPr algn="just">
              <a:lnSpc>
                <a:spcPct val="150000"/>
              </a:lnSpc>
              <a:spcAft>
                <a:spcPts val="800"/>
              </a:spcAft>
            </a:pPr>
            <a:r>
              <a:rPr lang="tr-TR" sz="3400" dirty="0">
                <a:ea typeface="Calibri" panose="020F0502020204030204" pitchFamily="34" charset="0"/>
                <a:cs typeface="Times New Roman" panose="02020603050405020304" pitchFamily="18" charset="0"/>
              </a:rPr>
              <a:t>yuva kurmanın insanın iffet, hürmet ve saygınlığını koruduğunu apaçık ifade etmektedir. </a:t>
            </a:r>
            <a:endParaRPr lang="tr-TR" sz="3400" dirty="0">
              <a:effectLst/>
              <a:ea typeface="Calibri" panose="020F0502020204030204" pitchFamily="34" charset="0"/>
              <a:cs typeface="Times New Roman" panose="02020603050405020304" pitchFamily="18" charset="0"/>
            </a:endParaRPr>
          </a:p>
        </p:txBody>
      </p:sp>
      <p:sp>
        <p:nvSpPr>
          <p:cNvPr id="9" name="Dikdörtgen 8"/>
          <p:cNvSpPr/>
          <p:nvPr/>
        </p:nvSpPr>
        <p:spPr>
          <a:xfrm>
            <a:off x="8480483" y="6847793"/>
            <a:ext cx="2105721" cy="369332"/>
          </a:xfrm>
          <a:prstGeom prst="rect">
            <a:avLst/>
          </a:prstGeom>
        </p:spPr>
        <p:txBody>
          <a:bodyPr wrap="square">
            <a:spAutoFit/>
          </a:bodyPr>
          <a:lstStyle/>
          <a:p>
            <a:r>
              <a:rPr lang="tr-TR" dirty="0">
                <a:solidFill>
                  <a:srgbClr val="000000"/>
                </a:solidFill>
                <a:latin typeface="Times New Roman" panose="02020603050405020304" pitchFamily="18" charset="0"/>
                <a:ea typeface="Calibri" panose="020F0502020204030204" pitchFamily="34" charset="0"/>
              </a:rPr>
              <a:t>(</a:t>
            </a:r>
            <a:r>
              <a:rPr lang="tr-TR" dirty="0" err="1">
                <a:solidFill>
                  <a:srgbClr val="000000"/>
                </a:solidFill>
                <a:latin typeface="Times New Roman" panose="02020603050405020304" pitchFamily="18" charset="0"/>
                <a:ea typeface="Calibri" panose="020F0502020204030204" pitchFamily="34" charset="0"/>
              </a:rPr>
              <a:t>Buhârî</a:t>
            </a:r>
            <a:r>
              <a:rPr lang="tr-TR" dirty="0">
                <a:solidFill>
                  <a:srgbClr val="000000"/>
                </a:solidFill>
                <a:latin typeface="Times New Roman" panose="02020603050405020304" pitchFamily="18" charset="0"/>
                <a:ea typeface="Calibri" panose="020F0502020204030204" pitchFamily="34" charset="0"/>
              </a:rPr>
              <a:t>, Nikâh, 3</a:t>
            </a:r>
            <a:r>
              <a:rPr lang="tr-TR" dirty="0"/>
              <a:t>)</a:t>
            </a:r>
          </a:p>
        </p:txBody>
      </p:sp>
      <p:pic>
        <p:nvPicPr>
          <p:cNvPr id="29" name="Resim 28"/>
          <p:cNvPicPr>
            <a:picLocks noChangeAspect="1"/>
          </p:cNvPicPr>
          <p:nvPr/>
        </p:nvPicPr>
        <p:blipFill>
          <a:blip r:embed="rId12"/>
          <a:stretch>
            <a:fillRect/>
          </a:stretch>
        </p:blipFill>
        <p:spPr>
          <a:xfrm>
            <a:off x="4041223" y="2020731"/>
            <a:ext cx="10510353" cy="1521355"/>
          </a:xfrm>
          <a:prstGeom prst="rect">
            <a:avLst/>
          </a:prstGeom>
        </p:spPr>
      </p:pic>
      <p:sp>
        <p:nvSpPr>
          <p:cNvPr id="13" name="Dikdörtgen 12"/>
          <p:cNvSpPr/>
          <p:nvPr/>
        </p:nvSpPr>
        <p:spPr>
          <a:xfrm>
            <a:off x="4213191" y="1964750"/>
            <a:ext cx="10188609" cy="1569660"/>
          </a:xfrm>
          <a:prstGeom prst="rect">
            <a:avLst/>
          </a:prstGeom>
        </p:spPr>
        <p:txBody>
          <a:bodyPr wrap="square">
            <a:spAutoFit/>
          </a:bodyPr>
          <a:lstStyle/>
          <a:p>
            <a:pPr>
              <a:lnSpc>
                <a:spcPct val="150000"/>
              </a:lnSpc>
            </a:pPr>
            <a:r>
              <a:rPr lang="tr-TR" sz="3200" b="1" i="1" dirty="0">
                <a:solidFill>
                  <a:schemeClr val="bg1"/>
                </a:solidFill>
                <a:ea typeface="Calibri" panose="020F0502020204030204" pitchFamily="34" charset="0"/>
                <a:cs typeface="Times New Roman" panose="02020603050405020304" pitchFamily="18" charset="0"/>
              </a:rPr>
              <a:t>AİLE, TIPKI BİR ZIRH GİBİ İNSANI  DIŞ DÜNYADAN GELECEK </a:t>
            </a:r>
            <a:endParaRPr lang="tr-TR" sz="3200" b="1" i="1" dirty="0" smtClean="0">
              <a:solidFill>
                <a:schemeClr val="bg1"/>
              </a:solidFill>
              <a:ea typeface="Calibri" panose="020F0502020204030204" pitchFamily="34" charset="0"/>
              <a:cs typeface="Times New Roman" panose="02020603050405020304" pitchFamily="18" charset="0"/>
            </a:endParaRPr>
          </a:p>
          <a:p>
            <a:pPr>
              <a:lnSpc>
                <a:spcPct val="150000"/>
              </a:lnSpc>
            </a:pPr>
            <a:r>
              <a:rPr lang="tr-TR" sz="3200" b="1" i="1" dirty="0" smtClean="0">
                <a:solidFill>
                  <a:schemeClr val="bg1"/>
                </a:solidFill>
                <a:ea typeface="Calibri" panose="020F0502020204030204" pitchFamily="34" charset="0"/>
                <a:cs typeface="Times New Roman" panose="02020603050405020304" pitchFamily="18" charset="0"/>
              </a:rPr>
              <a:t>MADDÎ/MANEVÎ OLUMSUZLUKLARA </a:t>
            </a:r>
            <a:r>
              <a:rPr lang="tr-TR" sz="3200" b="1" i="1" dirty="0">
                <a:solidFill>
                  <a:schemeClr val="bg1"/>
                </a:solidFill>
                <a:ea typeface="Calibri" panose="020F0502020204030204" pitchFamily="34" charset="0"/>
                <a:cs typeface="Times New Roman" panose="02020603050405020304" pitchFamily="18" charset="0"/>
              </a:rPr>
              <a:t>KARŞI KORUR.</a:t>
            </a:r>
            <a:endParaRPr lang="tr-TR" b="1" i="1" dirty="0">
              <a:solidFill>
                <a:schemeClr val="bg1"/>
              </a:solidFill>
            </a:endParaRPr>
          </a:p>
        </p:txBody>
      </p:sp>
      <p:grpSp>
        <p:nvGrpSpPr>
          <p:cNvPr id="8" name="Grup 7"/>
          <p:cNvGrpSpPr/>
          <p:nvPr/>
        </p:nvGrpSpPr>
        <p:grpSpPr>
          <a:xfrm>
            <a:off x="13470309" y="6556441"/>
            <a:ext cx="4192243" cy="3612615"/>
            <a:chOff x="14066291" y="7091547"/>
            <a:chExt cx="4192243" cy="3612615"/>
          </a:xfrm>
        </p:grpSpPr>
        <p:sp>
          <p:nvSpPr>
            <p:cNvPr id="10" name="TextBox 10"/>
            <p:cNvSpPr txBox="1"/>
            <p:nvPr/>
          </p:nvSpPr>
          <p:spPr>
            <a:xfrm>
              <a:off x="14841990" y="9212537"/>
              <a:ext cx="2215991" cy="239040"/>
            </a:xfrm>
            <a:prstGeom prst="rect">
              <a:avLst/>
            </a:prstGeom>
          </p:spPr>
          <p:txBody>
            <a:bodyPr lIns="0" tIns="0" rIns="0" bIns="0" rtlCol="0" anchor="t">
              <a:spAutoFit/>
            </a:bodyPr>
            <a:lstStyle/>
            <a:p>
              <a:pPr algn="ctr">
                <a:lnSpc>
                  <a:spcPts val="1960"/>
                </a:lnSpc>
              </a:pPr>
              <a:endParaRPr lang="en-US" sz="1400" b="1" dirty="0">
                <a:solidFill>
                  <a:srgbClr val="000000"/>
                </a:solidFill>
                <a:latin typeface="ITC Avant Garde Gothic Bold"/>
                <a:ea typeface="ITC Avant Garde Gothic Bold"/>
                <a:cs typeface="ITC Avant Garde Gothic Bold"/>
                <a:sym typeface="ITC Avant Garde Gothic Bold"/>
              </a:endParaRPr>
            </a:p>
          </p:txBody>
        </p:sp>
        <p:grpSp>
          <p:nvGrpSpPr>
            <p:cNvPr id="21" name="Group 21"/>
            <p:cNvGrpSpPr/>
            <p:nvPr/>
          </p:nvGrpSpPr>
          <p:grpSpPr>
            <a:xfrm>
              <a:off x="14066291" y="7102363"/>
              <a:ext cx="4192243" cy="360179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tr-TR" dirty="0"/>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14269908" y="7091547"/>
              <a:ext cx="1755299" cy="1755299"/>
              <a:chOff x="34832" y="-90083"/>
              <a:chExt cx="812800" cy="812800"/>
            </a:xfrm>
          </p:grpSpPr>
          <p:sp>
            <p:nvSpPr>
              <p:cNvPr id="27" name="Freeform 27"/>
              <p:cNvSpPr/>
              <p:nvPr/>
            </p:nvSpPr>
            <p:spPr>
              <a:xfrm>
                <a:off x="34832" y="-90083"/>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B0E23"/>
              </a:solidFill>
              <a:ln cap="sq">
                <a:noFill/>
                <a:prstDash val="solid"/>
                <a:miter/>
              </a:ln>
            </p:spPr>
            <p:txBody>
              <a:bodyPr/>
              <a:lstStyle/>
              <a:p>
                <a:endParaRPr lang="tr-TR"/>
              </a:p>
            </p:txBody>
          </p:sp>
          <p:sp>
            <p:nvSpPr>
              <p:cNvPr id="28" name="TextBox 28"/>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pic>
        <p:nvPicPr>
          <p:cNvPr id="14" name="Resim 13"/>
          <p:cNvPicPr>
            <a:picLocks noChangeAspect="1"/>
          </p:cNvPicPr>
          <p:nvPr/>
        </p:nvPicPr>
        <p:blipFill>
          <a:blip r:embed="rId13"/>
          <a:stretch>
            <a:fillRect/>
          </a:stretch>
        </p:blipFill>
        <p:spPr>
          <a:xfrm>
            <a:off x="13601456" y="6617195"/>
            <a:ext cx="3987130" cy="355427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6" name="Group 6"/>
          <p:cNvGrpSpPr/>
          <p:nvPr/>
        </p:nvGrpSpPr>
        <p:grpSpPr>
          <a:xfrm>
            <a:off x="-304800" y="-87204"/>
            <a:ext cx="18288000" cy="10159096"/>
            <a:chOff x="0" y="0"/>
            <a:chExt cx="24384000" cy="13545462"/>
          </a:xfrm>
        </p:grpSpPr>
        <p:sp>
          <p:nvSpPr>
            <p:cNvPr id="7" name="Freeform 7"/>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sp>
        <p:nvSpPr>
          <p:cNvPr id="8" name="Freeform 8"/>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4">
              <a:extLst>
                <a:ext uri="{96DAC541-7B7A-43D3-8B79-37D633B846F1}">
                  <asvg:svgBlip xmlns:asvg="http://schemas.microsoft.com/office/drawing/2016/SVG/main" xmlns="" r:embed="rId5"/>
                </a:ext>
              </a:extLst>
            </a:blip>
            <a:stretch>
              <a:fillRect t="-34" b="-34"/>
            </a:stretch>
          </a:blipFill>
        </p:spPr>
        <p:txBody>
          <a:bodyPr/>
          <a:lstStyle/>
          <a:p>
            <a:endParaRPr lang="tr-TR"/>
          </a:p>
        </p:txBody>
      </p:sp>
      <p:sp>
        <p:nvSpPr>
          <p:cNvPr id="9" name="Freeform 9"/>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29" name="Freeform 8"/>
          <p:cNvSpPr/>
          <p:nvPr/>
        </p:nvSpPr>
        <p:spPr>
          <a:xfrm>
            <a:off x="406488" y="9129656"/>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8"/>
            <a:stretch>
              <a:fillRect l="-56" r="-56"/>
            </a:stretch>
          </a:blipFill>
        </p:spPr>
      </p:sp>
      <p:sp>
        <p:nvSpPr>
          <p:cNvPr id="30" name="Freeform 7"/>
          <p:cNvSpPr/>
          <p:nvPr/>
        </p:nvSpPr>
        <p:spPr>
          <a:xfrm>
            <a:off x="3678391" y="9184092"/>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9"/>
            <a:stretch>
              <a:fillRect l="-99" r="-99"/>
            </a:stretch>
          </a:blipFill>
        </p:spPr>
      </p:sp>
      <p:sp>
        <p:nvSpPr>
          <p:cNvPr id="10" name="Dikdörtgen 9"/>
          <p:cNvSpPr/>
          <p:nvPr/>
        </p:nvSpPr>
        <p:spPr>
          <a:xfrm>
            <a:off x="1443388" y="3247523"/>
            <a:ext cx="16087694" cy="4162037"/>
          </a:xfrm>
          <a:prstGeom prst="rect">
            <a:avLst/>
          </a:prstGeom>
        </p:spPr>
        <p:txBody>
          <a:bodyPr wrap="square">
            <a:spAutoFit/>
          </a:bodyPr>
          <a:lstStyle/>
          <a:p>
            <a:pPr algn="just">
              <a:lnSpc>
                <a:spcPct val="107000"/>
              </a:lnSpc>
              <a:spcAft>
                <a:spcPts val="800"/>
              </a:spcAft>
            </a:pPr>
            <a:r>
              <a:rPr lang="tr-TR" sz="3600" dirty="0">
                <a:latin typeface="Calibri" panose="020F0502020204030204" pitchFamily="34" charset="0"/>
                <a:ea typeface="Calibri" panose="020F0502020204030204" pitchFamily="34" charset="0"/>
                <a:cs typeface="Calibri" panose="020F0502020204030204" pitchFamily="34" charset="0"/>
              </a:rPr>
              <a:t> Aileyi hem bir bereket kaynağı hem de şükür gerektiren </a:t>
            </a:r>
            <a:r>
              <a:rPr lang="tr-TR" sz="3600" dirty="0" smtClean="0">
                <a:latin typeface="Calibri" panose="020F0502020204030204" pitchFamily="34" charset="0"/>
                <a:ea typeface="Calibri" panose="020F0502020204030204" pitchFamily="34" charset="0"/>
                <a:cs typeface="Calibri" panose="020F0502020204030204" pitchFamily="34" charset="0"/>
              </a:rPr>
              <a:t>büyük </a:t>
            </a:r>
            <a:r>
              <a:rPr lang="tr-TR" sz="3600" dirty="0">
                <a:latin typeface="Calibri" panose="020F0502020204030204" pitchFamily="34" charset="0"/>
                <a:ea typeface="Calibri" panose="020F0502020204030204" pitchFamily="34" charset="0"/>
                <a:cs typeface="Calibri" panose="020F0502020204030204" pitchFamily="34" charset="0"/>
              </a:rPr>
              <a:t>bir </a:t>
            </a:r>
            <a:endParaRPr lang="tr-TR" sz="3600"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tr-TR" sz="3600" dirty="0" smtClean="0">
                <a:latin typeface="Calibri" panose="020F0502020204030204" pitchFamily="34" charset="0"/>
                <a:ea typeface="Calibri" panose="020F0502020204030204" pitchFamily="34" charset="0"/>
                <a:cs typeface="Calibri" panose="020F0502020204030204" pitchFamily="34" charset="0"/>
              </a:rPr>
              <a:t>zenginlik olarak </a:t>
            </a:r>
            <a:r>
              <a:rPr lang="tr-TR" sz="3600" dirty="0">
                <a:latin typeface="Calibri" panose="020F0502020204030204" pitchFamily="34" charset="0"/>
                <a:ea typeface="Calibri" panose="020F0502020204030204" pitchFamily="34" charset="0"/>
                <a:cs typeface="Calibri" panose="020F0502020204030204" pitchFamily="34" charset="0"/>
              </a:rPr>
              <a:t>değerlendiren </a:t>
            </a:r>
            <a:r>
              <a:rPr lang="tr-TR" sz="3600" dirty="0" smtClean="0">
                <a:latin typeface="Calibri" panose="020F0502020204030204" pitchFamily="34" charset="0"/>
                <a:ea typeface="Calibri" panose="020F0502020204030204" pitchFamily="34" charset="0"/>
                <a:cs typeface="Calibri" panose="020F0502020204030204" pitchFamily="34" charset="0"/>
              </a:rPr>
              <a:t>Sevgili Peygamberimiz (</a:t>
            </a:r>
            <a:r>
              <a:rPr lang="tr-TR" sz="3600" dirty="0" err="1" smtClean="0">
                <a:latin typeface="Calibri" panose="020F0502020204030204" pitchFamily="34" charset="0"/>
                <a:ea typeface="Calibri" panose="020F0502020204030204" pitchFamily="34" charset="0"/>
                <a:cs typeface="Calibri" panose="020F0502020204030204" pitchFamily="34" charset="0"/>
              </a:rPr>
              <a:t>s.a.s</a:t>
            </a:r>
            <a:r>
              <a:rPr lang="tr-TR" sz="3600" dirty="0" smtClean="0">
                <a:latin typeface="Calibri" panose="020F0502020204030204" pitchFamily="34" charset="0"/>
                <a:ea typeface="Calibri" panose="020F0502020204030204" pitchFamily="34" charset="0"/>
                <a:cs typeface="Calibri" panose="020F0502020204030204" pitchFamily="34" charset="0"/>
              </a:rPr>
              <a:t>)’in </a:t>
            </a:r>
          </a:p>
          <a:p>
            <a:pPr algn="just">
              <a:lnSpc>
                <a:spcPct val="107000"/>
              </a:lnSpc>
              <a:spcAft>
                <a:spcPts val="800"/>
              </a:spcAft>
            </a:pPr>
            <a:r>
              <a:rPr lang="tr-TR" sz="3600" dirty="0" smtClean="0">
                <a:latin typeface="Calibri" panose="020F0502020204030204" pitchFamily="34" charset="0"/>
                <a:ea typeface="Calibri" panose="020F0502020204030204" pitchFamily="34" charset="0"/>
                <a:cs typeface="Calibri" panose="020F0502020204030204" pitchFamily="34" charset="0"/>
              </a:rPr>
              <a:t>aile </a:t>
            </a:r>
            <a:r>
              <a:rPr lang="tr-TR" sz="3600" dirty="0">
                <a:latin typeface="Calibri" panose="020F0502020204030204" pitchFamily="34" charset="0"/>
                <a:ea typeface="Calibri" panose="020F0502020204030204" pitchFamily="34" charset="0"/>
                <a:cs typeface="Calibri" panose="020F0502020204030204" pitchFamily="34" charset="0"/>
              </a:rPr>
              <a:t>hayatına </a:t>
            </a:r>
            <a:r>
              <a:rPr lang="tr-TR" sz="3600" dirty="0" smtClean="0">
                <a:latin typeface="Calibri" panose="020F0502020204030204" pitchFamily="34" charset="0"/>
                <a:ea typeface="Calibri" panose="020F0502020204030204" pitchFamily="34" charset="0"/>
                <a:cs typeface="Calibri" panose="020F0502020204030204" pitchFamily="34" charset="0"/>
              </a:rPr>
              <a:t>birlikte </a:t>
            </a:r>
            <a:r>
              <a:rPr lang="tr-TR" sz="3600" dirty="0">
                <a:latin typeface="Calibri" panose="020F0502020204030204" pitchFamily="34" charset="0"/>
                <a:ea typeface="Calibri" panose="020F0502020204030204" pitchFamily="34" charset="0"/>
                <a:cs typeface="Calibri" panose="020F0502020204030204" pitchFamily="34" charset="0"/>
              </a:rPr>
              <a:t>göz atmaya ne dersin? </a:t>
            </a:r>
            <a:endParaRPr lang="tr-TR" sz="3600"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tr-TR" sz="36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tr-TR" sz="3600" dirty="0">
                <a:latin typeface="Calibri" panose="020F0502020204030204" pitchFamily="34" charset="0"/>
                <a:ea typeface="Calibri" panose="020F0502020204030204" pitchFamily="34" charset="0"/>
                <a:cs typeface="Calibri" panose="020F0502020204030204" pitchFamily="34" charset="0"/>
              </a:rPr>
              <a:t>O, nasıl bir aile üyesiydi acaba?</a:t>
            </a:r>
          </a:p>
          <a:p>
            <a:pPr algn="just">
              <a:lnSpc>
                <a:spcPct val="107000"/>
              </a:lnSpc>
              <a:spcAft>
                <a:spcPts val="800"/>
              </a:spcAft>
            </a:pPr>
            <a:r>
              <a:rPr lang="tr-TR" sz="3600" dirty="0">
                <a:effectLst/>
                <a:latin typeface="Calibri" panose="020F0502020204030204" pitchFamily="34" charset="0"/>
                <a:ea typeface="Calibri" panose="020F0502020204030204" pitchFamily="34" charset="0"/>
                <a:cs typeface="Calibri" panose="020F0502020204030204" pitchFamily="34" charset="0"/>
              </a:rPr>
              <a:t>Onun aile hayatına bazı açılardan bakalım beraberce…</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Freeform 13"/>
          <p:cNvSpPr/>
          <p:nvPr/>
        </p:nvSpPr>
        <p:spPr>
          <a:xfrm>
            <a:off x="7199795" y="1737098"/>
            <a:ext cx="7607416" cy="821690"/>
          </a:xfrm>
          <a:custGeom>
            <a:avLst/>
            <a:gdLst/>
            <a:ahLst/>
            <a:cxnLst/>
            <a:rect l="l" t="t" r="r" b="b"/>
            <a:pathLst>
              <a:path w="14822712" h="1962105">
                <a:moveTo>
                  <a:pt x="0" y="0"/>
                </a:moveTo>
                <a:lnTo>
                  <a:pt x="14822712" y="0"/>
                </a:lnTo>
                <a:lnTo>
                  <a:pt x="14822712" y="1962105"/>
                </a:lnTo>
                <a:lnTo>
                  <a:pt x="0" y="1962105"/>
                </a:lnTo>
                <a:lnTo>
                  <a:pt x="0" y="0"/>
                </a:lnTo>
                <a:close/>
              </a:path>
            </a:pathLst>
          </a:custGeom>
          <a:solidFill>
            <a:srgbClr val="C00000"/>
          </a:solidFill>
          <a:ln w="12700">
            <a:solidFill>
              <a:srgbClr val="000000"/>
            </a:solidFill>
          </a:ln>
        </p:spPr>
        <p:txBody>
          <a:bodyPr/>
          <a:lstStyle/>
          <a:p>
            <a:pPr lvl="0" algn="just">
              <a:lnSpc>
                <a:spcPct val="107000"/>
              </a:lnSpc>
              <a:spcAft>
                <a:spcPts val="800"/>
              </a:spcAft>
            </a:pPr>
            <a:r>
              <a:rPr lang="tr-TR" sz="3600" b="1" i="1" dirty="0">
                <a:solidFill>
                  <a:schemeClr val="accent6">
                    <a:lumMod val="20000"/>
                    <a:lumOff val="80000"/>
                  </a:schemeClr>
                </a:solidFill>
                <a:latin typeface="Calibri" panose="020F0502020204030204" pitchFamily="34" charset="0"/>
                <a:ea typeface="Calibri" panose="020F0502020204030204" pitchFamily="34" charset="0"/>
                <a:cs typeface="Calibri" panose="020F0502020204030204" pitchFamily="34" charset="0"/>
              </a:rPr>
              <a:t>AİLE, RUH DÜNYAMIZIN SIĞINAĞIDIR!</a:t>
            </a:r>
            <a:endParaRPr lang="tr-TR" sz="1100" b="1" i="1"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1" name="Grup 10"/>
          <p:cNvGrpSpPr/>
          <p:nvPr/>
        </p:nvGrpSpPr>
        <p:grpSpPr>
          <a:xfrm>
            <a:off x="12296453" y="4221965"/>
            <a:ext cx="5686747" cy="5461071"/>
            <a:chOff x="-644961" y="1251547"/>
            <a:chExt cx="6466537" cy="6805733"/>
          </a:xfrm>
        </p:grpSpPr>
        <p:grpSp>
          <p:nvGrpSpPr>
            <p:cNvPr id="14" name="Group 14"/>
            <p:cNvGrpSpPr/>
            <p:nvPr/>
          </p:nvGrpSpPr>
          <p:grpSpPr>
            <a:xfrm>
              <a:off x="-644961" y="1887693"/>
              <a:ext cx="6466537" cy="616958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40F22"/>
              </a:solidFill>
            </p:spPr>
            <p:txBody>
              <a:bodyPr/>
              <a:lstStyle/>
              <a:p>
                <a:endParaRPr lang="tr-TR"/>
              </a:p>
            </p:txBody>
          </p:sp>
          <p:sp>
            <p:nvSpPr>
              <p:cNvPr id="16" name="TextBox 16"/>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457200" y="1251547"/>
              <a:ext cx="5865512" cy="6741781"/>
            </a:xfrm>
            <a:custGeom>
              <a:avLst/>
              <a:gdLst/>
              <a:ahLst/>
              <a:cxnLst/>
              <a:rect l="l" t="t" r="r" b="b"/>
              <a:pathLst>
                <a:path w="8409754" h="8409754">
                  <a:moveTo>
                    <a:pt x="0" y="0"/>
                  </a:moveTo>
                  <a:lnTo>
                    <a:pt x="8409754" y="0"/>
                  </a:lnTo>
                  <a:lnTo>
                    <a:pt x="8409754" y="8409754"/>
                  </a:lnTo>
                  <a:lnTo>
                    <a:pt x="0" y="8409754"/>
                  </a:lnTo>
                  <a:lnTo>
                    <a:pt x="0" y="0"/>
                  </a:lnTo>
                  <a:close/>
                </a:path>
              </a:pathLst>
            </a:custGeom>
            <a:blipFill>
              <a:blip r:embed="rId10">
                <a:alphaModFix amt="35000"/>
                <a:extLst>
                  <a:ext uri="{96DAC541-7B7A-43D3-8B79-37D633B846F1}">
                    <asvg:svgBlip xmlns:asvg="http://schemas.microsoft.com/office/drawing/2016/SVG/main" xmlns="" r:embed="rId11"/>
                  </a:ext>
                </a:extLst>
              </a:blip>
              <a:stretch>
                <a:fillRect/>
              </a:stretch>
            </a:blipFill>
          </p:spPr>
          <p:txBody>
            <a:bodyPr/>
            <a:lstStyle/>
            <a:p>
              <a:endParaRPr lang="tr-TR"/>
            </a:p>
          </p:txBody>
        </p:sp>
        <p:grpSp>
          <p:nvGrpSpPr>
            <p:cNvPr id="18" name="Group 18"/>
            <p:cNvGrpSpPr/>
            <p:nvPr/>
          </p:nvGrpSpPr>
          <p:grpSpPr>
            <a:xfrm>
              <a:off x="-130848" y="2521316"/>
              <a:ext cx="5438310" cy="501883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tr-TR"/>
              </a:p>
            </p:txBody>
          </p:sp>
          <p:sp>
            <p:nvSpPr>
              <p:cNvPr id="20" name="TextBox 20"/>
              <p:cNvSpPr txBox="1"/>
              <p:nvPr/>
            </p:nvSpPr>
            <p:spPr>
              <a:xfrm>
                <a:off x="139700" y="101600"/>
                <a:ext cx="533400" cy="571500"/>
              </a:xfrm>
              <a:prstGeom prst="rect">
                <a:avLst/>
              </a:prstGeom>
            </p:spPr>
            <p:txBody>
              <a:bodyPr lIns="44993" tIns="44993" rIns="44993" bIns="44993" rtlCol="0" anchor="ctr"/>
              <a:lstStyle/>
              <a:p>
                <a:pPr algn="ctr">
                  <a:lnSpc>
                    <a:spcPts val="2659"/>
                  </a:lnSpc>
                  <a:spcBef>
                    <a:spcPct val="0"/>
                  </a:spcBef>
                </a:pPr>
                <a:endParaRPr/>
              </a:p>
            </p:txBody>
          </p:sp>
        </p:grpSp>
        <p:grpSp>
          <p:nvGrpSpPr>
            <p:cNvPr id="23" name="Group 23"/>
            <p:cNvGrpSpPr/>
            <p:nvPr/>
          </p:nvGrpSpPr>
          <p:grpSpPr>
            <a:xfrm>
              <a:off x="3318367" y="2365245"/>
              <a:ext cx="1636286" cy="163628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B0E23"/>
              </a:solidFill>
            </p:spPr>
            <p:txBody>
              <a:bodyPr/>
              <a:lstStyle/>
              <a:p>
                <a:endParaRPr lang="tr-TR"/>
              </a:p>
            </p:txBody>
          </p:sp>
          <p:sp>
            <p:nvSpPr>
              <p:cNvPr id="25" name="TextBox 25"/>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17"/>
            <p:cNvGrpSpPr/>
            <p:nvPr/>
          </p:nvGrpSpPr>
          <p:grpSpPr>
            <a:xfrm>
              <a:off x="313139" y="2798739"/>
              <a:ext cx="4550336" cy="4550336"/>
              <a:chOff x="0" y="0"/>
              <a:chExt cx="812800" cy="812800"/>
            </a:xfrm>
          </p:grpSpPr>
          <p:sp>
            <p:nvSpPr>
              <p:cNvPr id="28" name="Freeform 1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12"/>
                <a:stretch>
                  <a:fillRect t="-9248" b="-23923"/>
                </a:stretch>
              </a:blipFill>
            </p:spPr>
          </p:sp>
        </p:grpSp>
      </p:grpSp>
    </p:spTree>
    <p:extLst>
      <p:ext uri="{BB962C8B-B14F-4D97-AF65-F5344CB8AC3E}">
        <p14:creationId xmlns:p14="http://schemas.microsoft.com/office/powerpoint/2010/main" val="2836756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8" name="Group 8"/>
          <p:cNvGrpSpPr/>
          <p:nvPr/>
        </p:nvGrpSpPr>
        <p:grpSpPr>
          <a:xfrm>
            <a:off x="0" y="95928"/>
            <a:ext cx="18288000" cy="10159096"/>
            <a:chOff x="0" y="0"/>
            <a:chExt cx="24384000" cy="13545462"/>
          </a:xfrm>
          <a:solidFill>
            <a:schemeClr val="bg1"/>
          </a:solidFill>
        </p:grpSpPr>
        <p:sp>
          <p:nvSpPr>
            <p:cNvPr id="9" name="Freeform 9"/>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grpFill/>
          </p:spPr>
          <p:txBody>
            <a:bodyPr/>
            <a:lstStyle/>
            <a:p>
              <a:endParaRPr lang="tr-TR" dirty="0"/>
            </a:p>
          </p:txBody>
        </p:sp>
      </p:grpSp>
      <p:grpSp>
        <p:nvGrpSpPr>
          <p:cNvPr id="6" name="Group 6"/>
          <p:cNvGrpSpPr/>
          <p:nvPr/>
        </p:nvGrpSpPr>
        <p:grpSpPr>
          <a:xfrm>
            <a:off x="0" y="63952"/>
            <a:ext cx="18288000" cy="10159096"/>
            <a:chOff x="0" y="0"/>
            <a:chExt cx="24384000" cy="13545462"/>
          </a:xfrm>
        </p:grpSpPr>
        <p:sp>
          <p:nvSpPr>
            <p:cNvPr id="7" name="Freeform 7"/>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sp>
        <p:nvSpPr>
          <p:cNvPr id="10" name="Freeform 10"/>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4">
              <a:extLst>
                <a:ext uri="{96DAC541-7B7A-43D3-8B79-37D633B846F1}">
                  <asvg:svgBlip xmlns:asvg="http://schemas.microsoft.com/office/drawing/2016/SVG/main" xmlns="" r:embed="rId5"/>
                </a:ext>
              </a:extLst>
            </a:blip>
            <a:stretch>
              <a:fillRect t="-34" b="-34"/>
            </a:stretch>
          </a:blipFill>
        </p:spPr>
        <p:txBody>
          <a:bodyPr/>
          <a:lstStyle/>
          <a:p>
            <a:endParaRPr lang="tr-TR"/>
          </a:p>
        </p:txBody>
      </p:sp>
      <p:sp>
        <p:nvSpPr>
          <p:cNvPr id="11" name="Freeform 11"/>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13" name="Freeform 13"/>
          <p:cNvSpPr/>
          <p:nvPr/>
        </p:nvSpPr>
        <p:spPr>
          <a:xfrm>
            <a:off x="3352800" y="2186321"/>
            <a:ext cx="12024360" cy="1457307"/>
          </a:xfrm>
          <a:custGeom>
            <a:avLst/>
            <a:gdLst/>
            <a:ahLst/>
            <a:cxnLst/>
            <a:rect l="l" t="t" r="r" b="b"/>
            <a:pathLst>
              <a:path w="14822712" h="1962105">
                <a:moveTo>
                  <a:pt x="0" y="0"/>
                </a:moveTo>
                <a:lnTo>
                  <a:pt x="14822712" y="0"/>
                </a:lnTo>
                <a:lnTo>
                  <a:pt x="14822712" y="1962105"/>
                </a:lnTo>
                <a:lnTo>
                  <a:pt x="0" y="1962105"/>
                </a:lnTo>
                <a:lnTo>
                  <a:pt x="0" y="0"/>
                </a:lnTo>
                <a:close/>
              </a:path>
            </a:pathLst>
          </a:custGeom>
          <a:solidFill>
            <a:srgbClr val="C00000"/>
          </a:solidFill>
          <a:ln w="12700">
            <a:solidFill>
              <a:srgbClr val="000000"/>
            </a:solidFill>
          </a:ln>
        </p:spPr>
        <p:txBody>
          <a:bodyPr/>
          <a:lstStyle/>
          <a:p>
            <a:pPr lvl="0" algn="just">
              <a:lnSpc>
                <a:spcPct val="107000"/>
              </a:lnSpc>
              <a:spcAft>
                <a:spcPts val="800"/>
              </a:spcAft>
            </a:pPr>
            <a:r>
              <a:rPr lang="tr-TR" sz="3600" b="1" i="1" dirty="0">
                <a:solidFill>
                  <a:schemeClr val="bg1"/>
                </a:solidFill>
                <a:latin typeface="Calibri" panose="020F0502020204030204" pitchFamily="34" charset="0"/>
                <a:ea typeface="Calibri" panose="020F0502020204030204" pitchFamily="34" charset="0"/>
                <a:cs typeface="Calibri" panose="020F0502020204030204" pitchFamily="34" charset="0"/>
              </a:rPr>
              <a:t>   AİLE FERTLERİNE DEĞER VERDİĞİNİ HİSSETTİRİR, ONLARIN </a:t>
            </a:r>
          </a:p>
          <a:p>
            <a:pPr lvl="0" algn="just">
              <a:lnSpc>
                <a:spcPct val="107000"/>
              </a:lnSpc>
              <a:spcAft>
                <a:spcPts val="800"/>
              </a:spcAft>
            </a:pPr>
            <a:r>
              <a:rPr lang="tr-TR" sz="3600" b="1" i="1" dirty="0">
                <a:solidFill>
                  <a:schemeClr val="bg1"/>
                </a:solidFill>
                <a:latin typeface="Calibri" panose="020F0502020204030204" pitchFamily="34" charset="0"/>
                <a:ea typeface="Calibri" panose="020F0502020204030204" pitchFamily="34" charset="0"/>
                <a:cs typeface="Calibri" panose="020F0502020204030204" pitchFamily="34" charset="0"/>
              </a:rPr>
              <a:t>MAKUL İSTEKLERİNİ YERİNE GETİRMEYE ÖZEN GÖSTERİRDİ</a:t>
            </a:r>
            <a:r>
              <a:rPr lang="tr-TR" sz="3600" b="1" i="1" dirty="0" smtClean="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tr-TR" sz="3600" b="1" i="1" dirty="0">
                <a:solidFill>
                  <a:srgbClr val="F79646">
                    <a:lumMod val="20000"/>
                    <a:lumOff val="80000"/>
                  </a:srgbClr>
                </a:solidFill>
                <a:latin typeface="Calibri" panose="020F0502020204030204" pitchFamily="34" charset="0"/>
                <a:ea typeface="Calibri" panose="020F0502020204030204" pitchFamily="34" charset="0"/>
                <a:cs typeface="Calibri" panose="020F0502020204030204" pitchFamily="34" charset="0"/>
              </a:rPr>
              <a:t> </a:t>
            </a:r>
          </a:p>
        </p:txBody>
      </p:sp>
      <p:sp>
        <p:nvSpPr>
          <p:cNvPr id="21" name="Freeform 8"/>
          <p:cNvSpPr/>
          <p:nvPr/>
        </p:nvSpPr>
        <p:spPr>
          <a:xfrm>
            <a:off x="12145734" y="8724900"/>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8"/>
            <a:stretch>
              <a:fillRect l="-56" r="-56"/>
            </a:stretch>
          </a:blipFill>
        </p:spPr>
      </p:sp>
      <p:sp>
        <p:nvSpPr>
          <p:cNvPr id="22" name="Freeform 7"/>
          <p:cNvSpPr/>
          <p:nvPr/>
        </p:nvSpPr>
        <p:spPr>
          <a:xfrm>
            <a:off x="15048491" y="8797996"/>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9"/>
            <a:stretch>
              <a:fillRect l="-99" r="-99"/>
            </a:stretch>
          </a:blipFill>
        </p:spPr>
      </p:sp>
      <p:sp>
        <p:nvSpPr>
          <p:cNvPr id="12" name="Dikdörtgen 11"/>
          <p:cNvSpPr/>
          <p:nvPr/>
        </p:nvSpPr>
        <p:spPr>
          <a:xfrm>
            <a:off x="1668780" y="3740939"/>
            <a:ext cx="15392400" cy="2971647"/>
          </a:xfrm>
          <a:prstGeom prst="rect">
            <a:avLst/>
          </a:prstGeom>
        </p:spPr>
        <p:txBody>
          <a:bodyPr wrap="square">
            <a:spAutoFit/>
          </a:bodyPr>
          <a:lstStyle/>
          <a:p>
            <a:pPr algn="just">
              <a:lnSpc>
                <a:spcPct val="107000"/>
              </a:lnSpc>
              <a:spcAft>
                <a:spcPts val="800"/>
              </a:spcAft>
            </a:pPr>
            <a:endParaRPr lang="tr-T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3600" dirty="0">
                <a:latin typeface="Calibri" panose="020F0502020204030204" pitchFamily="34" charset="0"/>
                <a:ea typeface="Calibri" panose="020F0502020204030204" pitchFamily="34" charset="0"/>
                <a:cs typeface="Calibri" panose="020F0502020204030204" pitchFamily="34" charset="0"/>
              </a:rPr>
              <a:t>Peygamber Efendimiz (</a:t>
            </a:r>
            <a:r>
              <a:rPr lang="tr-TR" sz="3600" dirty="0" err="1">
                <a:latin typeface="Calibri" panose="020F0502020204030204" pitchFamily="34" charset="0"/>
                <a:ea typeface="Calibri" panose="020F0502020204030204" pitchFamily="34" charset="0"/>
                <a:cs typeface="Calibri" panose="020F0502020204030204" pitchFamily="34" charset="0"/>
              </a:rPr>
              <a:t>s.a.s</a:t>
            </a:r>
            <a:r>
              <a:rPr lang="tr-TR" sz="3600" dirty="0">
                <a:latin typeface="Calibri" panose="020F0502020204030204" pitchFamily="34" charset="0"/>
                <a:ea typeface="Calibri" panose="020F0502020204030204" pitchFamily="34" charset="0"/>
                <a:cs typeface="Calibri" panose="020F0502020204030204" pitchFamily="34" charset="0"/>
              </a:rPr>
              <a:t>), zaman zaman eşiyle şakalaşır ve sevgisini gösterirdi. </a:t>
            </a:r>
            <a:endParaRPr lang="tr-TR" sz="3600"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tr-TR" sz="3600" dirty="0" smtClean="0">
                <a:latin typeface="Calibri" panose="020F0502020204030204" pitchFamily="34" charset="0"/>
                <a:ea typeface="Calibri" panose="020F0502020204030204" pitchFamily="34" charset="0"/>
                <a:cs typeface="Calibri" panose="020F0502020204030204" pitchFamily="34" charset="0"/>
              </a:rPr>
              <a:t>Hz</a:t>
            </a:r>
            <a:r>
              <a:rPr lang="tr-TR" sz="3600" dirty="0">
                <a:latin typeface="Calibri" panose="020F0502020204030204" pitchFamily="34" charset="0"/>
                <a:ea typeface="Calibri" panose="020F0502020204030204" pitchFamily="34" charset="0"/>
                <a:cs typeface="Calibri" panose="020F0502020204030204" pitchFamily="34" charset="0"/>
              </a:rPr>
              <a:t>. </a:t>
            </a:r>
            <a:r>
              <a:rPr lang="tr-TR" sz="3600" dirty="0" err="1">
                <a:latin typeface="Calibri" panose="020F0502020204030204" pitchFamily="34" charset="0"/>
                <a:ea typeface="Calibri" panose="020F0502020204030204" pitchFamily="34" charset="0"/>
                <a:cs typeface="Calibri" panose="020F0502020204030204" pitchFamily="34" charset="0"/>
              </a:rPr>
              <a:t>Aişe’ye</a:t>
            </a:r>
            <a:r>
              <a:rPr lang="tr-TR" sz="3600" dirty="0">
                <a:latin typeface="Calibri" panose="020F0502020204030204" pitchFamily="34" charset="0"/>
                <a:ea typeface="Calibri" panose="020F0502020204030204" pitchFamily="34" charset="0"/>
                <a:cs typeface="Calibri" panose="020F0502020204030204" pitchFamily="34" charset="0"/>
              </a:rPr>
              <a:t>, </a:t>
            </a:r>
            <a:r>
              <a:rPr lang="tr-TR" sz="3600" dirty="0" err="1">
                <a:latin typeface="Calibri" panose="020F0502020204030204" pitchFamily="34" charset="0"/>
                <a:ea typeface="Calibri" panose="020F0502020204030204" pitchFamily="34" charset="0"/>
                <a:cs typeface="Calibri" panose="020F0502020204030204" pitchFamily="34" charset="0"/>
              </a:rPr>
              <a:t>Uveyş</a:t>
            </a:r>
            <a:r>
              <a:rPr lang="tr-TR" sz="3600" dirty="0">
                <a:latin typeface="Calibri" panose="020F0502020204030204" pitchFamily="34" charset="0"/>
                <a:ea typeface="Calibri" panose="020F0502020204030204" pitchFamily="34" charset="0"/>
                <a:cs typeface="Calibri" panose="020F0502020204030204" pitchFamily="34" charset="0"/>
              </a:rPr>
              <a:t> (Ayşecik), ve Hümeyra (al yanaklı) gibi onun hoşuna gidecek sıfatlarla hitaplarda </a:t>
            </a:r>
            <a:r>
              <a:rPr lang="tr-TR" sz="3600" dirty="0" smtClean="0">
                <a:latin typeface="Calibri" panose="020F0502020204030204" pitchFamily="34" charset="0"/>
                <a:ea typeface="Calibri" panose="020F0502020204030204" pitchFamily="34" charset="0"/>
                <a:cs typeface="Calibri" panose="020F0502020204030204" pitchFamily="34" charset="0"/>
              </a:rPr>
              <a:t>bulunduğu, </a:t>
            </a:r>
            <a:r>
              <a:rPr lang="tr-TR" sz="3600" dirty="0">
                <a:latin typeface="Calibri" panose="020F0502020204030204" pitchFamily="34" charset="0"/>
                <a:ea typeface="Calibri" panose="020F0502020204030204" pitchFamily="34" charset="0"/>
                <a:cs typeface="Calibri" panose="020F0502020204030204" pitchFamily="34" charset="0"/>
              </a:rPr>
              <a:t>kendisiyle koşu yarışı </a:t>
            </a:r>
            <a:r>
              <a:rPr lang="tr-TR" sz="3600" dirty="0" smtClean="0">
                <a:latin typeface="Calibri" panose="020F0502020204030204" pitchFamily="34" charset="0"/>
                <a:ea typeface="Calibri" panose="020F0502020204030204" pitchFamily="34" charset="0"/>
                <a:cs typeface="Calibri" panose="020F0502020204030204" pitchFamily="34" charset="0"/>
              </a:rPr>
              <a:t>yaptığı anlatılır kaynaklarda.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8855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36191" y="202742"/>
            <a:ext cx="18288000" cy="10159096"/>
            <a:chOff x="0" y="0"/>
            <a:chExt cx="24384000" cy="13545462"/>
          </a:xfrm>
          <a:solidFill>
            <a:schemeClr val="bg1"/>
          </a:solidFill>
        </p:grpSpPr>
        <p:sp>
          <p:nvSpPr>
            <p:cNvPr id="9" name="Freeform 9"/>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grpFill/>
          </p:spPr>
          <p:txBody>
            <a:bodyPr/>
            <a:lstStyle/>
            <a:p>
              <a:endParaRPr lang="tr-TR" dirty="0"/>
            </a:p>
          </p:txBody>
        </p:sp>
      </p:grpSp>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6" name="Group 6"/>
          <p:cNvGrpSpPr/>
          <p:nvPr/>
        </p:nvGrpSpPr>
        <p:grpSpPr>
          <a:xfrm>
            <a:off x="192541" y="-258056"/>
            <a:ext cx="18288000" cy="10159096"/>
            <a:chOff x="0" y="0"/>
            <a:chExt cx="24384000" cy="13545462"/>
          </a:xfrm>
        </p:grpSpPr>
        <p:sp>
          <p:nvSpPr>
            <p:cNvPr id="7" name="Freeform 7"/>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sp>
        <p:nvSpPr>
          <p:cNvPr id="10" name="Freeform 10"/>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4">
              <a:extLst>
                <a:ext uri="{96DAC541-7B7A-43D3-8B79-37D633B846F1}">
                  <asvg:svgBlip xmlns:asvg="http://schemas.microsoft.com/office/drawing/2016/SVG/main" xmlns="" r:embed="rId5"/>
                </a:ext>
              </a:extLst>
            </a:blip>
            <a:stretch>
              <a:fillRect t="-34" b="-34"/>
            </a:stretch>
          </a:blipFill>
        </p:spPr>
        <p:txBody>
          <a:bodyPr/>
          <a:lstStyle/>
          <a:p>
            <a:endParaRPr lang="tr-TR"/>
          </a:p>
        </p:txBody>
      </p:sp>
      <p:sp>
        <p:nvSpPr>
          <p:cNvPr id="11" name="Freeform 11"/>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13" name="Freeform 13"/>
          <p:cNvSpPr/>
          <p:nvPr/>
        </p:nvSpPr>
        <p:spPr>
          <a:xfrm>
            <a:off x="1507790" y="1672961"/>
            <a:ext cx="15657501" cy="1311022"/>
          </a:xfrm>
          <a:custGeom>
            <a:avLst/>
            <a:gdLst/>
            <a:ahLst/>
            <a:cxnLst/>
            <a:rect l="l" t="t" r="r" b="b"/>
            <a:pathLst>
              <a:path w="14822712" h="1962105">
                <a:moveTo>
                  <a:pt x="0" y="0"/>
                </a:moveTo>
                <a:lnTo>
                  <a:pt x="14822712" y="0"/>
                </a:lnTo>
                <a:lnTo>
                  <a:pt x="14822712" y="1962105"/>
                </a:lnTo>
                <a:lnTo>
                  <a:pt x="0" y="1962105"/>
                </a:lnTo>
                <a:lnTo>
                  <a:pt x="0" y="0"/>
                </a:lnTo>
                <a:close/>
              </a:path>
            </a:pathLst>
          </a:custGeom>
          <a:solidFill>
            <a:srgbClr val="C00000"/>
          </a:solidFill>
          <a:ln w="12700">
            <a:solidFill>
              <a:srgbClr val="000000"/>
            </a:solidFill>
          </a:ln>
        </p:spPr>
        <p:txBody>
          <a:bodyPr/>
          <a:lstStyle/>
          <a:p>
            <a:endParaRPr lang="tr-TR" i="1" dirty="0"/>
          </a:p>
        </p:txBody>
      </p:sp>
      <p:sp>
        <p:nvSpPr>
          <p:cNvPr id="21" name="Freeform 8"/>
          <p:cNvSpPr/>
          <p:nvPr/>
        </p:nvSpPr>
        <p:spPr>
          <a:xfrm>
            <a:off x="12145734" y="8724900"/>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8"/>
            <a:stretch>
              <a:fillRect l="-56" r="-56"/>
            </a:stretch>
          </a:blipFill>
        </p:spPr>
      </p:sp>
      <p:sp>
        <p:nvSpPr>
          <p:cNvPr id="22" name="Freeform 7"/>
          <p:cNvSpPr/>
          <p:nvPr/>
        </p:nvSpPr>
        <p:spPr>
          <a:xfrm>
            <a:off x="15048491" y="8797996"/>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9"/>
            <a:stretch>
              <a:fillRect l="-99" r="-99"/>
            </a:stretch>
          </a:blipFill>
        </p:spPr>
      </p:sp>
      <p:sp>
        <p:nvSpPr>
          <p:cNvPr id="12" name="Dikdörtgen 11"/>
          <p:cNvSpPr/>
          <p:nvPr/>
        </p:nvSpPr>
        <p:spPr>
          <a:xfrm>
            <a:off x="1776471" y="1962262"/>
            <a:ext cx="17072883" cy="5751767"/>
          </a:xfrm>
          <a:prstGeom prst="rect">
            <a:avLst/>
          </a:prstGeom>
        </p:spPr>
        <p:txBody>
          <a:bodyPr wrap="square">
            <a:spAutoFit/>
          </a:bodyPr>
          <a:lstStyle/>
          <a:p>
            <a:pPr algn="just">
              <a:lnSpc>
                <a:spcPct val="107000"/>
              </a:lnSpc>
              <a:spcAft>
                <a:spcPts val="800"/>
              </a:spcAft>
            </a:pPr>
            <a:r>
              <a:rPr lang="tr-TR" sz="3200" b="1" i="1" dirty="0" smtClean="0">
                <a:solidFill>
                  <a:schemeClr val="accent6">
                    <a:lumMod val="20000"/>
                    <a:lumOff val="80000"/>
                  </a:schemeClr>
                </a:solidFill>
                <a:latin typeface="Calibri" panose="020F0502020204030204" pitchFamily="34" charset="0"/>
                <a:ea typeface="Calibri" panose="020F0502020204030204" pitchFamily="34" charset="0"/>
                <a:cs typeface="Calibri" panose="020F0502020204030204" pitchFamily="34" charset="0"/>
              </a:rPr>
              <a:t>AİLESİNİN </a:t>
            </a:r>
            <a:r>
              <a:rPr lang="tr-TR" sz="3200" b="1" i="1" dirty="0">
                <a:solidFill>
                  <a:schemeClr val="accent6">
                    <a:lumMod val="20000"/>
                    <a:lumOff val="80000"/>
                  </a:schemeClr>
                </a:solidFill>
                <a:latin typeface="Calibri" panose="020F0502020204030204" pitchFamily="34" charset="0"/>
                <a:ea typeface="Calibri" panose="020F0502020204030204" pitchFamily="34" charset="0"/>
                <a:cs typeface="Calibri" panose="020F0502020204030204" pitchFamily="34" charset="0"/>
              </a:rPr>
              <a:t>KENDİSİ ÜZERİNDE HAKKI OLDUĞUNUN </a:t>
            </a:r>
            <a:r>
              <a:rPr lang="tr-TR" sz="3200" b="1" i="1" dirty="0" smtClean="0">
                <a:solidFill>
                  <a:schemeClr val="accent6">
                    <a:lumMod val="20000"/>
                    <a:lumOff val="80000"/>
                  </a:schemeClr>
                </a:solidFill>
                <a:latin typeface="Calibri" panose="020F0502020204030204" pitchFamily="34" charset="0"/>
                <a:ea typeface="Calibri" panose="020F0502020204030204" pitchFamily="34" charset="0"/>
                <a:cs typeface="Calibri" panose="020F0502020204030204" pitchFamily="34" charset="0"/>
              </a:rPr>
              <a:t>BİLİNCİYLE, </a:t>
            </a:r>
            <a:r>
              <a:rPr lang="tr-TR" sz="3200" b="1" i="1" dirty="0">
                <a:solidFill>
                  <a:schemeClr val="accent6">
                    <a:lumMod val="20000"/>
                    <a:lumOff val="80000"/>
                  </a:schemeClr>
                </a:solidFill>
                <a:latin typeface="Calibri" panose="020F0502020204030204" pitchFamily="34" charset="0"/>
                <a:ea typeface="Calibri" panose="020F0502020204030204" pitchFamily="34" charset="0"/>
                <a:cs typeface="Calibri" panose="020F0502020204030204" pitchFamily="34" charset="0"/>
              </a:rPr>
              <a:t>ONLARA ZAMAN AYIRIRDI.</a:t>
            </a:r>
          </a:p>
          <a:p>
            <a:pPr algn="just">
              <a:lnSpc>
                <a:spcPct val="107000"/>
              </a:lnSpc>
              <a:spcAft>
                <a:spcPts val="800"/>
              </a:spcAft>
            </a:pPr>
            <a:r>
              <a:rPr lang="tr-TR" sz="3600" dirty="0">
                <a:latin typeface="Calibri" panose="020F0502020204030204" pitchFamily="34" charset="0"/>
                <a:ea typeface="Calibri" panose="020F0502020204030204" pitchFamily="34" charset="0"/>
                <a:cs typeface="Calibri" panose="020F0502020204030204" pitchFamily="34" charset="0"/>
              </a:rPr>
              <a:t> </a:t>
            </a:r>
          </a:p>
          <a:p>
            <a:pPr algn="just">
              <a:lnSpc>
                <a:spcPct val="150000"/>
              </a:lnSpc>
              <a:spcAft>
                <a:spcPts val="800"/>
              </a:spcAft>
            </a:pPr>
            <a:r>
              <a:rPr lang="tr-TR" sz="3400" dirty="0" smtClean="0">
                <a:latin typeface="Calibri" panose="020F0502020204030204" pitchFamily="34" charset="0"/>
                <a:ea typeface="Calibri" panose="020F0502020204030204" pitchFamily="34" charset="0"/>
                <a:cs typeface="Calibri" panose="020F0502020204030204" pitchFamily="34" charset="0"/>
              </a:rPr>
              <a:t>Hz</a:t>
            </a:r>
            <a:r>
              <a:rPr lang="tr-TR" sz="3400" dirty="0">
                <a:latin typeface="Calibri" panose="020F0502020204030204" pitchFamily="34" charset="0"/>
                <a:ea typeface="Calibri" panose="020F0502020204030204" pitchFamily="34" charset="0"/>
                <a:cs typeface="Calibri" panose="020F0502020204030204" pitchFamily="34" charset="0"/>
              </a:rPr>
              <a:t>. </a:t>
            </a:r>
            <a:r>
              <a:rPr lang="tr-TR" sz="3400" dirty="0" err="1">
                <a:latin typeface="Calibri" panose="020F0502020204030204" pitchFamily="34" charset="0"/>
                <a:ea typeface="Calibri" panose="020F0502020204030204" pitchFamily="34" charset="0"/>
                <a:cs typeface="Calibri" panose="020F0502020204030204" pitchFamily="34" charset="0"/>
              </a:rPr>
              <a:t>Aişe</a:t>
            </a:r>
            <a:r>
              <a:rPr lang="tr-TR" sz="3400" dirty="0">
                <a:latin typeface="Calibri" panose="020F0502020204030204" pitchFamily="34" charset="0"/>
                <a:ea typeface="Calibri" panose="020F0502020204030204" pitchFamily="34" charset="0"/>
                <a:cs typeface="Calibri" panose="020F0502020204030204" pitchFamily="34" charset="0"/>
              </a:rPr>
              <a:t>, başını </a:t>
            </a:r>
            <a:r>
              <a:rPr lang="tr-TR" sz="3400" dirty="0" err="1">
                <a:latin typeface="Calibri" panose="020F0502020204030204" pitchFamily="34" charset="0"/>
                <a:ea typeface="Calibri" panose="020F0502020204030204" pitchFamily="34" charset="0"/>
                <a:cs typeface="Calibri" panose="020F0502020204030204" pitchFamily="34" charset="0"/>
              </a:rPr>
              <a:t>Resûlullâh’ın</a:t>
            </a:r>
            <a:r>
              <a:rPr lang="tr-TR" sz="3400" dirty="0">
                <a:latin typeface="Calibri" panose="020F0502020204030204" pitchFamily="34" charset="0"/>
                <a:ea typeface="Calibri" panose="020F0502020204030204" pitchFamily="34" charset="0"/>
                <a:cs typeface="Calibri" panose="020F0502020204030204" pitchFamily="34" charset="0"/>
              </a:rPr>
              <a:t> omuzuna </a:t>
            </a:r>
            <a:r>
              <a:rPr lang="tr-TR" sz="3400" dirty="0" smtClean="0">
                <a:latin typeface="Calibri" panose="020F0502020204030204" pitchFamily="34" charset="0"/>
                <a:ea typeface="Calibri" panose="020F0502020204030204" pitchFamily="34" charset="0"/>
                <a:cs typeface="Calibri" panose="020F0502020204030204" pitchFamily="34" charset="0"/>
              </a:rPr>
              <a:t>dayayarak, onunla </a:t>
            </a:r>
            <a:r>
              <a:rPr lang="tr-TR" sz="3400" dirty="0">
                <a:latin typeface="Calibri" panose="020F0502020204030204" pitchFamily="34" charset="0"/>
                <a:ea typeface="Calibri" panose="020F0502020204030204" pitchFamily="34" charset="0"/>
                <a:cs typeface="Calibri" panose="020F0502020204030204" pitchFamily="34" charset="0"/>
              </a:rPr>
              <a:t>birlikte </a:t>
            </a:r>
            <a:endParaRPr lang="tr-TR" sz="3400"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tr-TR" sz="3400" dirty="0" smtClean="0">
                <a:latin typeface="Calibri" panose="020F0502020204030204" pitchFamily="34" charset="0"/>
                <a:ea typeface="Calibri" panose="020F0502020204030204" pitchFamily="34" charset="0"/>
                <a:cs typeface="Calibri" panose="020F0502020204030204" pitchFamily="34" charset="0"/>
              </a:rPr>
              <a:t>savaş </a:t>
            </a:r>
            <a:r>
              <a:rPr lang="tr-TR" sz="3400" dirty="0">
                <a:latin typeface="Calibri" panose="020F0502020204030204" pitchFamily="34" charset="0"/>
                <a:ea typeface="Calibri" panose="020F0502020204030204" pitchFamily="34" charset="0"/>
                <a:cs typeface="Calibri" panose="020F0502020204030204" pitchFamily="34" charset="0"/>
              </a:rPr>
              <a:t>oyunları oynayan Habeşlileri </a:t>
            </a:r>
            <a:r>
              <a:rPr lang="tr-TR" sz="3400" dirty="0" smtClean="0">
                <a:latin typeface="Calibri" panose="020F0502020204030204" pitchFamily="34" charset="0"/>
                <a:ea typeface="Calibri" panose="020F0502020204030204" pitchFamily="34" charset="0"/>
                <a:cs typeface="Calibri" panose="020F0502020204030204" pitchFamily="34" charset="0"/>
              </a:rPr>
              <a:t>seyrettikleri günü </a:t>
            </a:r>
            <a:r>
              <a:rPr lang="tr-TR" sz="3400" dirty="0" smtClean="0">
                <a:latin typeface="Calibri" panose="020F0502020204030204" pitchFamily="34" charset="0"/>
                <a:ea typeface="Calibri" panose="020F0502020204030204" pitchFamily="34" charset="0"/>
                <a:cs typeface="Calibri" panose="020F0502020204030204" pitchFamily="34" charset="0"/>
              </a:rPr>
              <a:t>mutlulukla anlatırdı.</a:t>
            </a:r>
            <a:endParaRPr lang="tr-TR" sz="3400"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tr-TR" sz="3400" dirty="0" smtClean="0">
                <a:latin typeface="Calibri" panose="020F0502020204030204" pitchFamily="34" charset="0"/>
                <a:ea typeface="Calibri" panose="020F0502020204030204" pitchFamily="34" charset="0"/>
                <a:cs typeface="Calibri" panose="020F0502020204030204" pitchFamily="34" charset="0"/>
              </a:rPr>
              <a:t>Aile fertlerine zaman ayırmak önemliydi Hz</a:t>
            </a:r>
            <a:r>
              <a:rPr lang="tr-TR" sz="3400" dirty="0">
                <a:latin typeface="Calibri" panose="020F0502020204030204" pitchFamily="34" charset="0"/>
                <a:ea typeface="Calibri" panose="020F0502020204030204" pitchFamily="34" charset="0"/>
                <a:cs typeface="Calibri" panose="020F0502020204030204" pitchFamily="34" charset="0"/>
              </a:rPr>
              <a:t>. Peygamber (</a:t>
            </a:r>
            <a:r>
              <a:rPr lang="tr-TR" sz="3400" dirty="0" err="1">
                <a:latin typeface="Calibri" panose="020F0502020204030204" pitchFamily="34" charset="0"/>
                <a:ea typeface="Calibri" panose="020F0502020204030204" pitchFamily="34" charset="0"/>
                <a:cs typeface="Calibri" panose="020F0502020204030204" pitchFamily="34" charset="0"/>
              </a:rPr>
              <a:t>s.a.s</a:t>
            </a:r>
            <a:r>
              <a:rPr lang="tr-TR" sz="3400" dirty="0" smtClean="0">
                <a:latin typeface="Calibri" panose="020F0502020204030204" pitchFamily="34" charset="0"/>
                <a:ea typeface="Calibri" panose="020F0502020204030204" pitchFamily="34" charset="0"/>
                <a:cs typeface="Calibri" panose="020F0502020204030204" pitchFamily="34" charset="0"/>
              </a:rPr>
              <a:t>) için.</a:t>
            </a:r>
          </a:p>
          <a:p>
            <a:pPr algn="just">
              <a:lnSpc>
                <a:spcPct val="150000"/>
              </a:lnSpc>
              <a:spcAft>
                <a:spcPts val="800"/>
              </a:spcAft>
            </a:pPr>
            <a:r>
              <a:rPr lang="tr-TR" sz="3400" dirty="0" smtClean="0">
                <a:latin typeface="Calibri" panose="020F0502020204030204" pitchFamily="34" charset="0"/>
                <a:ea typeface="Calibri" panose="020F0502020204030204" pitchFamily="34" charset="0"/>
                <a:cs typeface="Calibri" panose="020F0502020204030204" pitchFamily="34" charset="0"/>
              </a:rPr>
              <a:t>Onun, </a:t>
            </a:r>
            <a:r>
              <a:rPr lang="tr-TR" sz="3400" dirty="0">
                <a:latin typeface="Calibri" panose="020F0502020204030204" pitchFamily="34" charset="0"/>
                <a:ea typeface="Calibri" panose="020F0502020204030204" pitchFamily="34" charset="0"/>
                <a:cs typeface="Calibri" panose="020F0502020204030204" pitchFamily="34" charset="0"/>
              </a:rPr>
              <a:t>sürekli ibadet ederek ailesini ihmal </a:t>
            </a:r>
            <a:r>
              <a:rPr lang="tr-TR" sz="3400" dirty="0" smtClean="0">
                <a:latin typeface="Calibri" panose="020F0502020204030204" pitchFamily="34" charset="0"/>
                <a:ea typeface="Calibri" panose="020F0502020204030204" pitchFamily="34" charset="0"/>
                <a:cs typeface="Calibri" panose="020F0502020204030204" pitchFamily="34" charset="0"/>
              </a:rPr>
              <a:t>edenlerin, sünnetinden yüz </a:t>
            </a:r>
            <a:r>
              <a:rPr lang="tr-TR" sz="3400" dirty="0">
                <a:latin typeface="Calibri" panose="020F0502020204030204" pitchFamily="34" charset="0"/>
                <a:ea typeface="Calibri" panose="020F0502020204030204" pitchFamily="34" charset="0"/>
                <a:cs typeface="Calibri" panose="020F0502020204030204" pitchFamily="34" charset="0"/>
              </a:rPr>
              <a:t>çevirmiş </a:t>
            </a:r>
            <a:endParaRPr lang="tr-TR" sz="3400"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tr-TR" sz="3400" dirty="0" smtClean="0">
                <a:latin typeface="Calibri" panose="020F0502020204030204" pitchFamily="34" charset="0"/>
                <a:ea typeface="Calibri" panose="020F0502020204030204" pitchFamily="34" charset="0"/>
                <a:cs typeface="Calibri" panose="020F0502020204030204" pitchFamily="34" charset="0"/>
              </a:rPr>
              <a:t>olacağını </a:t>
            </a:r>
            <a:r>
              <a:rPr lang="tr-TR" sz="3400" dirty="0">
                <a:latin typeface="Calibri" panose="020F0502020204030204" pitchFamily="34" charset="0"/>
                <a:ea typeface="Calibri" panose="020F0502020204030204" pitchFamily="34" charset="0"/>
                <a:cs typeface="Calibri" panose="020F0502020204030204" pitchFamily="34" charset="0"/>
              </a:rPr>
              <a:t>ifade etmesi aile fertlerinin </a:t>
            </a:r>
            <a:r>
              <a:rPr lang="tr-TR" sz="3400" dirty="0" smtClean="0">
                <a:latin typeface="Calibri" panose="020F0502020204030204" pitchFamily="34" charset="0"/>
                <a:ea typeface="Calibri" panose="020F0502020204030204" pitchFamily="34" charset="0"/>
                <a:cs typeface="Calibri" panose="020F0502020204030204" pitchFamily="34" charset="0"/>
              </a:rPr>
              <a:t>haklarına verdiği değeri </a:t>
            </a:r>
            <a:r>
              <a:rPr lang="tr-TR" sz="3400" dirty="0">
                <a:latin typeface="Calibri" panose="020F0502020204030204" pitchFamily="34" charset="0"/>
                <a:ea typeface="Calibri" panose="020F0502020204030204" pitchFamily="34" charset="0"/>
                <a:cs typeface="Calibri" panose="020F0502020204030204" pitchFamily="34" charset="0"/>
              </a:rPr>
              <a:t>göstermiyor mu?</a:t>
            </a:r>
            <a:endParaRPr lang="tr-TR" sz="3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Dikdörtgen 13"/>
          <p:cNvSpPr/>
          <p:nvPr/>
        </p:nvSpPr>
        <p:spPr>
          <a:xfrm>
            <a:off x="16343301" y="4251237"/>
            <a:ext cx="1944699" cy="1140510"/>
          </a:xfrm>
          <a:prstGeom prst="rect">
            <a:avLst/>
          </a:prstGeom>
        </p:spPr>
        <p:txBody>
          <a:bodyPr wrap="square">
            <a:spAutoFit/>
          </a:bodyPr>
          <a:lstStyle/>
          <a:p>
            <a:pPr lvl="0" algn="just">
              <a:lnSpc>
                <a:spcPct val="107000"/>
              </a:lnSpc>
              <a:spcAft>
                <a:spcPts val="800"/>
              </a:spcAft>
            </a:pPr>
            <a:endParaRPr lang="tr-TR"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Dikdörtgen 14"/>
          <p:cNvSpPr/>
          <p:nvPr/>
        </p:nvSpPr>
        <p:spPr>
          <a:xfrm>
            <a:off x="6702894" y="7976467"/>
            <a:ext cx="4224746" cy="369332"/>
          </a:xfrm>
          <a:prstGeom prst="rect">
            <a:avLst/>
          </a:prstGeom>
        </p:spPr>
        <p:txBody>
          <a:bodyPr wrap="none">
            <a:spAutoFit/>
          </a:bodyPr>
          <a:lstStyle/>
          <a:p>
            <a:r>
              <a:rPr lang="tr-TR" dirty="0" smtClean="0"/>
              <a:t>(Müslim, Nikâh,5; </a:t>
            </a:r>
            <a:r>
              <a:rPr lang="tr-TR" dirty="0" err="1" smtClean="0"/>
              <a:t>Ebû</a:t>
            </a:r>
            <a:r>
              <a:rPr lang="tr-TR" dirty="0" smtClean="0"/>
              <a:t> </a:t>
            </a:r>
            <a:r>
              <a:rPr lang="tr-TR" dirty="0" err="1"/>
              <a:t>Dâv</a:t>
            </a:r>
            <a:r>
              <a:rPr lang="tr-TR" dirty="0"/>
              <a:t> </a:t>
            </a:r>
            <a:r>
              <a:rPr lang="tr-TR" dirty="0" err="1"/>
              <a:t>ûd</a:t>
            </a:r>
            <a:r>
              <a:rPr lang="tr-TR" dirty="0"/>
              <a:t>, </a:t>
            </a:r>
            <a:r>
              <a:rPr lang="tr-TR" dirty="0" err="1"/>
              <a:t>Tatavvu</a:t>
            </a:r>
            <a:r>
              <a:rPr lang="tr-TR" dirty="0"/>
              <a:t>’, 27)</a:t>
            </a:r>
          </a:p>
        </p:txBody>
      </p:sp>
    </p:spTree>
    <p:extLst>
      <p:ext uri="{BB962C8B-B14F-4D97-AF65-F5344CB8AC3E}">
        <p14:creationId xmlns:p14="http://schemas.microsoft.com/office/powerpoint/2010/main" val="717733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534409" y="0"/>
            <a:ext cx="18288000" cy="10159096"/>
            <a:chOff x="0" y="0"/>
            <a:chExt cx="24384000" cy="13545462"/>
          </a:xfrm>
          <a:solidFill>
            <a:schemeClr val="bg1"/>
          </a:solidFill>
        </p:grpSpPr>
        <p:sp>
          <p:nvSpPr>
            <p:cNvPr id="9" name="Freeform 9"/>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grpFill/>
          </p:spPr>
          <p:txBody>
            <a:bodyPr/>
            <a:lstStyle/>
            <a:p>
              <a:endParaRPr lang="tr-TR" dirty="0"/>
            </a:p>
          </p:txBody>
        </p:sp>
      </p:grpSp>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6" name="Group 6"/>
          <p:cNvGrpSpPr/>
          <p:nvPr/>
        </p:nvGrpSpPr>
        <p:grpSpPr>
          <a:xfrm>
            <a:off x="-24503" y="24017"/>
            <a:ext cx="18288000" cy="10159096"/>
            <a:chOff x="0" y="0"/>
            <a:chExt cx="24384000" cy="13545462"/>
          </a:xfrm>
        </p:grpSpPr>
        <p:sp>
          <p:nvSpPr>
            <p:cNvPr id="7" name="Freeform 7"/>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sp>
        <p:nvSpPr>
          <p:cNvPr id="10" name="Freeform 10"/>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4">
              <a:extLst>
                <a:ext uri="{96DAC541-7B7A-43D3-8B79-37D633B846F1}">
                  <asvg:svgBlip xmlns:asvg="http://schemas.microsoft.com/office/drawing/2016/SVG/main" xmlns="" r:embed="rId5"/>
                </a:ext>
              </a:extLst>
            </a:blip>
            <a:stretch>
              <a:fillRect t="-34" b="-34"/>
            </a:stretch>
          </a:blipFill>
        </p:spPr>
        <p:txBody>
          <a:bodyPr/>
          <a:lstStyle/>
          <a:p>
            <a:endParaRPr lang="tr-TR"/>
          </a:p>
        </p:txBody>
      </p:sp>
      <p:sp>
        <p:nvSpPr>
          <p:cNvPr id="11" name="Freeform 11"/>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13" name="Freeform 13"/>
          <p:cNvSpPr/>
          <p:nvPr/>
        </p:nvSpPr>
        <p:spPr>
          <a:xfrm>
            <a:off x="2680597" y="1681299"/>
            <a:ext cx="12877800" cy="1048074"/>
          </a:xfrm>
          <a:custGeom>
            <a:avLst/>
            <a:gdLst/>
            <a:ahLst/>
            <a:cxnLst/>
            <a:rect l="l" t="t" r="r" b="b"/>
            <a:pathLst>
              <a:path w="14822712" h="1962105">
                <a:moveTo>
                  <a:pt x="0" y="0"/>
                </a:moveTo>
                <a:lnTo>
                  <a:pt x="14822712" y="0"/>
                </a:lnTo>
                <a:lnTo>
                  <a:pt x="14822712" y="1962105"/>
                </a:lnTo>
                <a:lnTo>
                  <a:pt x="0" y="1962105"/>
                </a:lnTo>
                <a:lnTo>
                  <a:pt x="0" y="0"/>
                </a:lnTo>
                <a:close/>
              </a:path>
            </a:pathLst>
          </a:custGeom>
          <a:solidFill>
            <a:srgbClr val="C00000"/>
          </a:solidFill>
          <a:ln w="12700">
            <a:solidFill>
              <a:srgbClr val="000000"/>
            </a:solidFill>
          </a:ln>
        </p:spPr>
        <p:txBody>
          <a:bodyPr/>
          <a:lstStyle/>
          <a:p>
            <a:pPr lvl="0" algn="just">
              <a:lnSpc>
                <a:spcPct val="107000"/>
              </a:lnSpc>
              <a:spcAft>
                <a:spcPts val="800"/>
              </a:spcAft>
            </a:pPr>
            <a:r>
              <a:rPr lang="tr-TR" sz="3200" b="1" i="1" dirty="0">
                <a:solidFill>
                  <a:srgbClr val="F79646">
                    <a:lumMod val="20000"/>
                    <a:lumOff val="80000"/>
                  </a:srgbClr>
                </a:solidFill>
                <a:latin typeface="Calibri" panose="020F0502020204030204" pitchFamily="34" charset="0"/>
                <a:ea typeface="Calibri" panose="020F0502020204030204" pitchFamily="34" charset="0"/>
                <a:cs typeface="Calibri" panose="020F0502020204030204" pitchFamily="34" charset="0"/>
              </a:rPr>
              <a:t>EŞİYLE İSTİŞARE EDER, ONUN GÖRÜŞLERİNE ÖNEM VERDİĞİNİ GÖSTERİRDİ.</a:t>
            </a:r>
            <a:r>
              <a:rPr lang="tr-TR"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p>
        </p:txBody>
      </p:sp>
      <p:sp>
        <p:nvSpPr>
          <p:cNvPr id="21" name="Freeform 8"/>
          <p:cNvSpPr/>
          <p:nvPr/>
        </p:nvSpPr>
        <p:spPr>
          <a:xfrm>
            <a:off x="12145734" y="8724900"/>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8"/>
            <a:stretch>
              <a:fillRect l="-56" r="-56"/>
            </a:stretch>
          </a:blipFill>
        </p:spPr>
      </p:sp>
      <p:sp>
        <p:nvSpPr>
          <p:cNvPr id="22" name="Freeform 7"/>
          <p:cNvSpPr/>
          <p:nvPr/>
        </p:nvSpPr>
        <p:spPr>
          <a:xfrm>
            <a:off x="15048491" y="8797996"/>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9"/>
            <a:stretch>
              <a:fillRect l="-99" r="-99"/>
            </a:stretch>
          </a:blipFill>
        </p:spPr>
      </p:sp>
      <p:sp>
        <p:nvSpPr>
          <p:cNvPr id="12" name="Dikdörtgen 11"/>
          <p:cNvSpPr/>
          <p:nvPr/>
        </p:nvSpPr>
        <p:spPr>
          <a:xfrm>
            <a:off x="762000" y="3000322"/>
            <a:ext cx="16780309" cy="4324261"/>
          </a:xfrm>
          <a:prstGeom prst="rect">
            <a:avLst/>
          </a:prstGeom>
        </p:spPr>
        <p:txBody>
          <a:bodyPr wrap="square">
            <a:spAutoFit/>
          </a:bodyPr>
          <a:lstStyle/>
          <a:p>
            <a:pPr algn="just">
              <a:lnSpc>
                <a:spcPct val="150000"/>
              </a:lnSpc>
              <a:spcAft>
                <a:spcPts val="800"/>
              </a:spcAft>
            </a:pPr>
            <a:r>
              <a:rPr lang="tr-TR" sz="3400" dirty="0" smtClean="0">
                <a:latin typeface="Calibri" panose="020F0502020204030204" pitchFamily="34" charset="0"/>
                <a:ea typeface="Calibri" panose="020F0502020204030204" pitchFamily="34" charset="0"/>
                <a:cs typeface="Calibri" panose="020F0502020204030204" pitchFamily="34" charset="0"/>
              </a:rPr>
              <a:t>Hz</a:t>
            </a:r>
            <a:r>
              <a:rPr lang="tr-TR" sz="3400" dirty="0">
                <a:latin typeface="Calibri" panose="020F0502020204030204" pitchFamily="34" charset="0"/>
                <a:ea typeface="Calibri" panose="020F0502020204030204" pitchFamily="34" charset="0"/>
                <a:cs typeface="Calibri" panose="020F0502020204030204" pitchFamily="34" charset="0"/>
              </a:rPr>
              <a:t>. Peygamber (</a:t>
            </a:r>
            <a:r>
              <a:rPr lang="tr-TR" sz="3400" dirty="0" err="1">
                <a:latin typeface="Calibri" panose="020F0502020204030204" pitchFamily="34" charset="0"/>
                <a:ea typeface="Calibri" panose="020F0502020204030204" pitchFamily="34" charset="0"/>
                <a:cs typeface="Calibri" panose="020F0502020204030204" pitchFamily="34" charset="0"/>
              </a:rPr>
              <a:t>s.a.s</a:t>
            </a:r>
            <a:r>
              <a:rPr lang="tr-TR" sz="3400" dirty="0" smtClean="0">
                <a:latin typeface="Calibri" panose="020F0502020204030204" pitchFamily="34" charset="0"/>
                <a:ea typeface="Calibri" panose="020F0502020204030204" pitchFamily="34" charset="0"/>
                <a:cs typeface="Calibri" panose="020F0502020204030204" pitchFamily="34" charset="0"/>
              </a:rPr>
              <a:t>)’in gelen ilk vahyin verdiği heyecanı eşiyle paylaşması, </a:t>
            </a:r>
            <a:r>
              <a:rPr lang="tr-TR" sz="3400" dirty="0" smtClean="0">
                <a:latin typeface="Calibri" panose="020F0502020204030204" pitchFamily="34" charset="0"/>
                <a:ea typeface="Calibri" panose="020F0502020204030204" pitchFamily="34" charset="0"/>
                <a:cs typeface="Calibri" panose="020F0502020204030204" pitchFamily="34" charset="0"/>
              </a:rPr>
              <a:t>yaşadığı durum </a:t>
            </a:r>
            <a:r>
              <a:rPr lang="tr-TR" sz="3400" dirty="0" smtClean="0">
                <a:latin typeface="Calibri" panose="020F0502020204030204" pitchFamily="34" charset="0"/>
                <a:ea typeface="Calibri" panose="020F0502020204030204" pitchFamily="34" charset="0"/>
                <a:cs typeface="Calibri" panose="020F0502020204030204" pitchFamily="34" charset="0"/>
              </a:rPr>
              <a:t>hakkında </a:t>
            </a:r>
            <a:r>
              <a:rPr lang="tr-TR" sz="3400" dirty="0" smtClean="0">
                <a:latin typeface="Calibri" panose="020F0502020204030204" pitchFamily="34" charset="0"/>
                <a:ea typeface="Calibri" panose="020F0502020204030204" pitchFamily="34" charset="0"/>
                <a:cs typeface="Calibri" panose="020F0502020204030204" pitchFamily="34" charset="0"/>
              </a:rPr>
              <a:t>onun fikrine başvurması, eşinin görüşünü önemsediğinin en </a:t>
            </a:r>
            <a:r>
              <a:rPr lang="tr-TR" sz="3400" dirty="0" smtClean="0">
                <a:latin typeface="Calibri" panose="020F0502020204030204" pitchFamily="34" charset="0"/>
                <a:ea typeface="Calibri" panose="020F0502020204030204" pitchFamily="34" charset="0"/>
                <a:cs typeface="Calibri" panose="020F0502020204030204" pitchFamily="34" charset="0"/>
              </a:rPr>
              <a:t>güzel örneklerden biridir. </a:t>
            </a:r>
            <a:r>
              <a:rPr lang="tr-TR" sz="3400" dirty="0" smtClean="0">
                <a:latin typeface="Calibri" panose="020F0502020204030204" pitchFamily="34" charset="0"/>
                <a:ea typeface="Calibri" panose="020F0502020204030204" pitchFamily="34" charset="0"/>
                <a:cs typeface="Calibri" panose="020F0502020204030204" pitchFamily="34" charset="0"/>
              </a:rPr>
              <a:t>Hz</a:t>
            </a:r>
            <a:r>
              <a:rPr lang="tr-TR" sz="3400" dirty="0" smtClean="0">
                <a:latin typeface="Calibri" panose="020F0502020204030204" pitchFamily="34" charset="0"/>
                <a:ea typeface="Calibri" panose="020F0502020204030204" pitchFamily="34" charset="0"/>
                <a:cs typeface="Calibri" panose="020F0502020204030204" pitchFamily="34" charset="0"/>
              </a:rPr>
              <a:t>. Hatice (</a:t>
            </a:r>
            <a:r>
              <a:rPr lang="tr-TR" sz="3400" dirty="0" err="1" smtClean="0">
                <a:latin typeface="Calibri" panose="020F0502020204030204" pitchFamily="34" charset="0"/>
                <a:ea typeface="Calibri" panose="020F0502020204030204" pitchFamily="34" charset="0"/>
                <a:cs typeface="Calibri" panose="020F0502020204030204" pitchFamily="34" charset="0"/>
              </a:rPr>
              <a:t>r.a</a:t>
            </a:r>
            <a:r>
              <a:rPr lang="tr-TR" sz="3400" dirty="0" smtClean="0">
                <a:latin typeface="Calibri" panose="020F0502020204030204" pitchFamily="34" charset="0"/>
                <a:ea typeface="Calibri" panose="020F0502020204030204" pitchFamily="34" charset="0"/>
                <a:cs typeface="Calibri" panose="020F0502020204030204" pitchFamily="34" charset="0"/>
              </a:rPr>
              <a:t>), ona olan güvenini şu sözlerle ifade etmişti:</a:t>
            </a:r>
          </a:p>
          <a:p>
            <a:pPr algn="just">
              <a:lnSpc>
                <a:spcPct val="150000"/>
              </a:lnSpc>
              <a:spcAft>
                <a:spcPts val="800"/>
              </a:spcAft>
            </a:pPr>
            <a:r>
              <a:rPr lang="tr-TR" sz="3400" dirty="0" smtClean="0">
                <a:latin typeface="Calibri" panose="020F0502020204030204" pitchFamily="34" charset="0"/>
                <a:ea typeface="Calibri" panose="020F0502020204030204" pitchFamily="34" charset="0"/>
                <a:cs typeface="Times New Roman" panose="02020603050405020304" pitchFamily="18" charset="0"/>
              </a:rPr>
              <a:t>«…Sen </a:t>
            </a:r>
            <a:r>
              <a:rPr lang="tr-TR" sz="3400" dirty="0">
                <a:latin typeface="Calibri" panose="020F0502020204030204" pitchFamily="34" charset="0"/>
                <a:ea typeface="Calibri" panose="020F0502020204030204" pitchFamily="34" charset="0"/>
                <a:cs typeface="Times New Roman" panose="02020603050405020304" pitchFamily="18" charset="0"/>
              </a:rPr>
              <a:t>akrabanla ilgilenirsin, işini görmekten âciz olanların yükünü yüklenirsin, </a:t>
            </a:r>
            <a:r>
              <a:rPr lang="tr-TR" sz="3400" dirty="0" smtClean="0">
                <a:latin typeface="Calibri" panose="020F0502020204030204" pitchFamily="34" charset="0"/>
                <a:ea typeface="Calibri" panose="020F0502020204030204" pitchFamily="34" charset="0"/>
                <a:cs typeface="Times New Roman" panose="02020603050405020304" pitchFamily="18" charset="0"/>
              </a:rPr>
              <a:t>yoksula </a:t>
            </a:r>
          </a:p>
          <a:p>
            <a:pPr algn="just">
              <a:lnSpc>
                <a:spcPct val="150000"/>
              </a:lnSpc>
              <a:spcAft>
                <a:spcPts val="800"/>
              </a:spcAft>
            </a:pPr>
            <a:r>
              <a:rPr lang="tr-TR" sz="3400" dirty="0" smtClean="0">
                <a:latin typeface="Calibri" panose="020F0502020204030204" pitchFamily="34" charset="0"/>
                <a:ea typeface="Calibri" panose="020F0502020204030204" pitchFamily="34" charset="0"/>
                <a:cs typeface="Times New Roman" panose="02020603050405020304" pitchFamily="18" charset="0"/>
              </a:rPr>
              <a:t>kazanç </a:t>
            </a:r>
            <a:r>
              <a:rPr lang="tr-TR" sz="3400" dirty="0">
                <a:latin typeface="Calibri" panose="020F0502020204030204" pitchFamily="34" charset="0"/>
                <a:ea typeface="Calibri" panose="020F0502020204030204" pitchFamily="34" charset="0"/>
                <a:cs typeface="Times New Roman" panose="02020603050405020304" pitchFamily="18" charset="0"/>
              </a:rPr>
              <a:t>kapısı sağlarsın, misafiri ağırlarsın, başa gelen her türlü musibette yardım </a:t>
            </a:r>
            <a:r>
              <a:rPr lang="tr-TR" sz="3400" dirty="0" smtClean="0">
                <a:latin typeface="Calibri" panose="020F0502020204030204" pitchFamily="34" charset="0"/>
                <a:ea typeface="Calibri" panose="020F0502020204030204" pitchFamily="34" charset="0"/>
                <a:cs typeface="Times New Roman" panose="02020603050405020304" pitchFamily="18" charset="0"/>
              </a:rPr>
              <a:t>edersin…»</a:t>
            </a:r>
            <a:endParaRPr lang="tr-TR" sz="3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Dikdörtgen 13"/>
          <p:cNvSpPr/>
          <p:nvPr/>
        </p:nvSpPr>
        <p:spPr>
          <a:xfrm>
            <a:off x="16343301" y="4251237"/>
            <a:ext cx="1944699" cy="1140510"/>
          </a:xfrm>
          <a:prstGeom prst="rect">
            <a:avLst/>
          </a:prstGeom>
        </p:spPr>
        <p:txBody>
          <a:bodyPr wrap="square">
            <a:spAutoFit/>
          </a:bodyPr>
          <a:lstStyle/>
          <a:p>
            <a:pPr lvl="0" algn="just">
              <a:lnSpc>
                <a:spcPct val="107000"/>
              </a:lnSpc>
              <a:spcAft>
                <a:spcPts val="800"/>
              </a:spcAft>
            </a:pPr>
            <a:endParaRPr lang="tr-TR"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Dikdörtgen 15"/>
          <p:cNvSpPr/>
          <p:nvPr/>
        </p:nvSpPr>
        <p:spPr>
          <a:xfrm>
            <a:off x="7953139" y="7429877"/>
            <a:ext cx="2398029" cy="369332"/>
          </a:xfrm>
          <a:prstGeom prst="rect">
            <a:avLst/>
          </a:prstGeom>
        </p:spPr>
        <p:txBody>
          <a:bodyPr wrap="none">
            <a:spAutoFit/>
          </a:bodyPr>
          <a:lstStyle/>
          <a:p>
            <a:r>
              <a:rPr lang="tr-TR" dirty="0" smtClean="0"/>
              <a:t>(</a:t>
            </a:r>
            <a:r>
              <a:rPr lang="tr-TR" dirty="0" err="1" smtClean="0"/>
              <a:t>Buhârî</a:t>
            </a:r>
            <a:r>
              <a:rPr lang="tr-TR" dirty="0"/>
              <a:t>, </a:t>
            </a:r>
            <a:r>
              <a:rPr lang="tr-TR" dirty="0" err="1"/>
              <a:t>Bed’ü’l-vahy</a:t>
            </a:r>
            <a:r>
              <a:rPr lang="tr-TR" dirty="0"/>
              <a:t>, </a:t>
            </a:r>
            <a:r>
              <a:rPr lang="tr-TR" dirty="0" smtClean="0"/>
              <a:t>1)</a:t>
            </a:r>
            <a:endParaRPr lang="tr-TR" dirty="0"/>
          </a:p>
        </p:txBody>
      </p:sp>
    </p:spTree>
    <p:extLst>
      <p:ext uri="{BB962C8B-B14F-4D97-AF65-F5344CB8AC3E}">
        <p14:creationId xmlns:p14="http://schemas.microsoft.com/office/powerpoint/2010/main" val="3110480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638039" y="225506"/>
            <a:ext cx="18288000" cy="10159096"/>
            <a:chOff x="0" y="0"/>
            <a:chExt cx="24384000" cy="13545462"/>
          </a:xfrm>
          <a:solidFill>
            <a:schemeClr val="bg1"/>
          </a:solidFill>
        </p:grpSpPr>
        <p:sp>
          <p:nvSpPr>
            <p:cNvPr id="9" name="Freeform 9"/>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grpFill/>
          </p:spPr>
          <p:txBody>
            <a:bodyPr/>
            <a:lstStyle/>
            <a:p>
              <a:endParaRPr lang="tr-TR" dirty="0"/>
            </a:p>
          </p:txBody>
        </p:sp>
      </p:grpSp>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4" name="Group 4"/>
          <p:cNvGrpSpPr/>
          <p:nvPr/>
        </p:nvGrpSpPr>
        <p:grpSpPr>
          <a:xfrm>
            <a:off x="-449322" y="184277"/>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4" b="-14"/>
              </a:stretch>
            </a:blipFill>
          </p:spPr>
          <p:txBody>
            <a:bodyPr/>
            <a:lstStyle/>
            <a:p>
              <a:endParaRPr lang="tr-TR"/>
            </a:p>
          </p:txBody>
        </p:sp>
      </p:grpSp>
      <p:grpSp>
        <p:nvGrpSpPr>
          <p:cNvPr id="6" name="Group 6"/>
          <p:cNvGrpSpPr/>
          <p:nvPr/>
        </p:nvGrpSpPr>
        <p:grpSpPr>
          <a:xfrm>
            <a:off x="-7048017" y="355528"/>
            <a:ext cx="18288000" cy="10159096"/>
            <a:chOff x="0" y="0"/>
            <a:chExt cx="24384000" cy="13545462"/>
          </a:xfrm>
        </p:grpSpPr>
        <p:sp>
          <p:nvSpPr>
            <p:cNvPr id="7" name="Freeform 7"/>
            <p:cNvSpPr/>
            <p:nvPr/>
          </p:nvSpPr>
          <p:spPr>
            <a:xfrm>
              <a:off x="0" y="0"/>
              <a:ext cx="24384000" cy="13545438"/>
            </a:xfrm>
            <a:custGeom>
              <a:avLst/>
              <a:gdLst/>
              <a:ahLst/>
              <a:cxnLst/>
              <a:rect l="l" t="t" r="r" b="b"/>
              <a:pathLst>
                <a:path w="24384000" h="13545438">
                  <a:moveTo>
                    <a:pt x="0" y="0"/>
                  </a:moveTo>
                  <a:lnTo>
                    <a:pt x="24384000" y="0"/>
                  </a:lnTo>
                  <a:lnTo>
                    <a:pt x="24384000" y="13545438"/>
                  </a:lnTo>
                  <a:lnTo>
                    <a:pt x="0" y="13545438"/>
                  </a:lnTo>
                  <a:lnTo>
                    <a:pt x="0" y="0"/>
                  </a:lnTo>
                  <a:close/>
                </a:path>
              </a:pathLst>
            </a:custGeom>
            <a:blipFill>
              <a:blip r:embed="rId3"/>
              <a:stretch>
                <a:fillRect t="-644" b="-644"/>
              </a:stretch>
            </a:blipFill>
          </p:spPr>
          <p:txBody>
            <a:bodyPr/>
            <a:lstStyle/>
            <a:p>
              <a:endParaRPr lang="tr-TR"/>
            </a:p>
          </p:txBody>
        </p:sp>
      </p:grpSp>
      <p:sp>
        <p:nvSpPr>
          <p:cNvPr id="10" name="Freeform 10"/>
          <p:cNvSpPr/>
          <p:nvPr/>
        </p:nvSpPr>
        <p:spPr>
          <a:xfrm>
            <a:off x="0" y="0"/>
            <a:ext cx="18288000" cy="1246909"/>
          </a:xfrm>
          <a:custGeom>
            <a:avLst/>
            <a:gdLst/>
            <a:ahLst/>
            <a:cxnLst/>
            <a:rect l="l" t="t" r="r" b="b"/>
            <a:pathLst>
              <a:path w="18288000" h="1246909">
                <a:moveTo>
                  <a:pt x="0" y="0"/>
                </a:moveTo>
                <a:lnTo>
                  <a:pt x="18288000" y="0"/>
                </a:lnTo>
                <a:lnTo>
                  <a:pt x="18288000" y="1246909"/>
                </a:lnTo>
                <a:lnTo>
                  <a:pt x="0" y="1246909"/>
                </a:lnTo>
                <a:lnTo>
                  <a:pt x="0" y="0"/>
                </a:lnTo>
                <a:close/>
              </a:path>
            </a:pathLst>
          </a:custGeom>
          <a:blipFill>
            <a:blip r:embed="rId4">
              <a:extLst>
                <a:ext uri="{96DAC541-7B7A-43D3-8B79-37D633B846F1}">
                  <asvg:svgBlip xmlns:asvg="http://schemas.microsoft.com/office/drawing/2016/SVG/main" xmlns="" r:embed="rId5"/>
                </a:ext>
              </a:extLst>
            </a:blip>
            <a:stretch>
              <a:fillRect t="-34" b="-34"/>
            </a:stretch>
          </a:blipFill>
        </p:spPr>
        <p:txBody>
          <a:bodyPr/>
          <a:lstStyle/>
          <a:p>
            <a:endParaRPr lang="tr-TR"/>
          </a:p>
        </p:txBody>
      </p:sp>
      <p:sp>
        <p:nvSpPr>
          <p:cNvPr id="11" name="Freeform 11"/>
          <p:cNvSpPr/>
          <p:nvPr/>
        </p:nvSpPr>
        <p:spPr>
          <a:xfrm>
            <a:off x="0" y="9946126"/>
            <a:ext cx="18288000" cy="274199"/>
          </a:xfrm>
          <a:custGeom>
            <a:avLst/>
            <a:gdLst/>
            <a:ahLst/>
            <a:cxnLst/>
            <a:rect l="l" t="t" r="r" b="b"/>
            <a:pathLst>
              <a:path w="18288000" h="274199">
                <a:moveTo>
                  <a:pt x="0" y="0"/>
                </a:moveTo>
                <a:lnTo>
                  <a:pt x="18288000" y="0"/>
                </a:lnTo>
                <a:lnTo>
                  <a:pt x="18288000" y="274199"/>
                </a:lnTo>
                <a:lnTo>
                  <a:pt x="0" y="2741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13" name="Freeform 13"/>
          <p:cNvSpPr/>
          <p:nvPr/>
        </p:nvSpPr>
        <p:spPr>
          <a:xfrm>
            <a:off x="2152590" y="2413615"/>
            <a:ext cx="14097000" cy="1295400"/>
          </a:xfrm>
          <a:custGeom>
            <a:avLst/>
            <a:gdLst/>
            <a:ahLst/>
            <a:cxnLst/>
            <a:rect l="l" t="t" r="r" b="b"/>
            <a:pathLst>
              <a:path w="14822712" h="1962105">
                <a:moveTo>
                  <a:pt x="0" y="0"/>
                </a:moveTo>
                <a:lnTo>
                  <a:pt x="14822712" y="0"/>
                </a:lnTo>
                <a:lnTo>
                  <a:pt x="14822712" y="1962105"/>
                </a:lnTo>
                <a:lnTo>
                  <a:pt x="0" y="1962105"/>
                </a:lnTo>
                <a:lnTo>
                  <a:pt x="0" y="0"/>
                </a:lnTo>
                <a:close/>
              </a:path>
            </a:pathLst>
          </a:custGeom>
          <a:solidFill>
            <a:srgbClr val="C00000"/>
          </a:solidFill>
          <a:ln w="12700">
            <a:solidFill>
              <a:srgbClr val="000000"/>
            </a:solidFill>
          </a:ln>
        </p:spPr>
        <p:txBody>
          <a:bodyPr/>
          <a:lstStyle/>
          <a:p>
            <a:endParaRPr lang="tr-TR" i="1" dirty="0"/>
          </a:p>
        </p:txBody>
      </p:sp>
      <p:sp>
        <p:nvSpPr>
          <p:cNvPr id="21" name="Freeform 8"/>
          <p:cNvSpPr/>
          <p:nvPr/>
        </p:nvSpPr>
        <p:spPr>
          <a:xfrm>
            <a:off x="12145734" y="8724900"/>
            <a:ext cx="2865415" cy="675101"/>
          </a:xfrm>
          <a:custGeom>
            <a:avLst/>
            <a:gdLst/>
            <a:ahLst/>
            <a:cxnLst/>
            <a:rect l="l" t="t" r="r" b="b"/>
            <a:pathLst>
              <a:path w="2865415" h="675101">
                <a:moveTo>
                  <a:pt x="0" y="0"/>
                </a:moveTo>
                <a:lnTo>
                  <a:pt x="2865415" y="0"/>
                </a:lnTo>
                <a:lnTo>
                  <a:pt x="2865415" y="675101"/>
                </a:lnTo>
                <a:lnTo>
                  <a:pt x="0" y="675101"/>
                </a:lnTo>
                <a:lnTo>
                  <a:pt x="0" y="0"/>
                </a:lnTo>
                <a:close/>
              </a:path>
            </a:pathLst>
          </a:custGeom>
          <a:blipFill>
            <a:blip r:embed="rId8"/>
            <a:stretch>
              <a:fillRect l="-56" r="-56"/>
            </a:stretch>
          </a:blipFill>
        </p:spPr>
      </p:sp>
      <p:sp>
        <p:nvSpPr>
          <p:cNvPr id="22" name="Freeform 7"/>
          <p:cNvSpPr/>
          <p:nvPr/>
        </p:nvSpPr>
        <p:spPr>
          <a:xfrm>
            <a:off x="15048491" y="8797996"/>
            <a:ext cx="2493818" cy="528908"/>
          </a:xfrm>
          <a:custGeom>
            <a:avLst/>
            <a:gdLst/>
            <a:ahLst/>
            <a:cxnLst/>
            <a:rect l="l" t="t" r="r" b="b"/>
            <a:pathLst>
              <a:path w="2493818" h="528908">
                <a:moveTo>
                  <a:pt x="0" y="0"/>
                </a:moveTo>
                <a:lnTo>
                  <a:pt x="2493818" y="0"/>
                </a:lnTo>
                <a:lnTo>
                  <a:pt x="2493818" y="528908"/>
                </a:lnTo>
                <a:lnTo>
                  <a:pt x="0" y="528908"/>
                </a:lnTo>
                <a:lnTo>
                  <a:pt x="0" y="0"/>
                </a:lnTo>
                <a:close/>
              </a:path>
            </a:pathLst>
          </a:custGeom>
          <a:blipFill>
            <a:blip r:embed="rId9"/>
            <a:stretch>
              <a:fillRect l="-99" r="-99"/>
            </a:stretch>
          </a:blipFill>
        </p:spPr>
      </p:sp>
      <p:sp>
        <p:nvSpPr>
          <p:cNvPr id="12" name="Dikdörtgen 11"/>
          <p:cNvSpPr/>
          <p:nvPr/>
        </p:nvSpPr>
        <p:spPr>
          <a:xfrm>
            <a:off x="2541180" y="2705442"/>
            <a:ext cx="13754220" cy="3485891"/>
          </a:xfrm>
          <a:prstGeom prst="rect">
            <a:avLst/>
          </a:prstGeom>
        </p:spPr>
        <p:txBody>
          <a:bodyPr wrap="square">
            <a:spAutoFit/>
          </a:bodyPr>
          <a:lstStyle/>
          <a:p>
            <a:pPr algn="just">
              <a:lnSpc>
                <a:spcPct val="107000"/>
              </a:lnSpc>
              <a:spcAft>
                <a:spcPts val="800"/>
              </a:spcAft>
            </a:pPr>
            <a:r>
              <a:rPr lang="tr-TR" sz="3600" b="1" i="1" dirty="0">
                <a:solidFill>
                  <a:schemeClr val="accent6">
                    <a:lumMod val="20000"/>
                    <a:lumOff val="80000"/>
                  </a:schemeClr>
                </a:solidFill>
                <a:latin typeface="Calibri" panose="020F0502020204030204" pitchFamily="34" charset="0"/>
                <a:ea typeface="Calibri" panose="020F0502020204030204" pitchFamily="34" charset="0"/>
                <a:cs typeface="Calibri" panose="020F0502020204030204" pitchFamily="34" charset="0"/>
              </a:rPr>
              <a:t>ZAMAN ZAMAN EVİNİN İŞLERİNİ GÖRÜR VE EŞİNE YARDIMCI OLURDU.</a:t>
            </a:r>
          </a:p>
          <a:p>
            <a:pPr algn="just">
              <a:lnSpc>
                <a:spcPct val="150000"/>
              </a:lnSpc>
              <a:spcAft>
                <a:spcPts val="800"/>
              </a:spcAft>
            </a:pPr>
            <a:endParaRPr lang="tr-TR" sz="360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tr-TR" sz="3600" dirty="0" err="1">
                <a:latin typeface="Calibri" panose="020F0502020204030204" pitchFamily="34" charset="0"/>
                <a:ea typeface="Calibri" panose="020F0502020204030204" pitchFamily="34" charset="0"/>
                <a:cs typeface="Calibri" panose="020F0502020204030204" pitchFamily="34" charset="0"/>
              </a:rPr>
              <a:t>Resûl</a:t>
            </a:r>
            <a:r>
              <a:rPr lang="tr-TR" sz="3600" dirty="0">
                <a:latin typeface="Calibri" panose="020F0502020204030204" pitchFamily="34" charset="0"/>
                <a:ea typeface="Calibri" panose="020F0502020204030204" pitchFamily="34" charset="0"/>
                <a:cs typeface="Calibri" panose="020F0502020204030204" pitchFamily="34" charset="0"/>
              </a:rPr>
              <a:t>-i Ekrem'in evdeki hâli Hz. </a:t>
            </a:r>
            <a:r>
              <a:rPr lang="tr-TR" sz="3600" dirty="0" err="1">
                <a:latin typeface="Calibri" panose="020F0502020204030204" pitchFamily="34" charset="0"/>
                <a:ea typeface="Calibri" panose="020F0502020204030204" pitchFamily="34" charset="0"/>
                <a:cs typeface="Calibri" panose="020F0502020204030204" pitchFamily="34" charset="0"/>
              </a:rPr>
              <a:t>Âişe'ye</a:t>
            </a:r>
            <a:r>
              <a:rPr lang="tr-TR" sz="3600" dirty="0">
                <a:latin typeface="Calibri" panose="020F0502020204030204" pitchFamily="34" charset="0"/>
                <a:ea typeface="Calibri" panose="020F0502020204030204" pitchFamily="34" charset="0"/>
                <a:cs typeface="Calibri" panose="020F0502020204030204" pitchFamily="34" charset="0"/>
              </a:rPr>
              <a:t> sorulduğunda şunları söylemişti:</a:t>
            </a:r>
          </a:p>
          <a:p>
            <a:pPr algn="just">
              <a:lnSpc>
                <a:spcPct val="150000"/>
              </a:lnSpc>
              <a:spcAft>
                <a:spcPts val="800"/>
              </a:spcAft>
            </a:pPr>
            <a:r>
              <a:rPr lang="tr-TR" sz="3600" dirty="0">
                <a:latin typeface="Calibri" panose="020F0502020204030204" pitchFamily="34" charset="0"/>
                <a:ea typeface="Calibri" panose="020F0502020204030204" pitchFamily="34" charset="0"/>
                <a:cs typeface="Calibri" panose="020F0502020204030204" pitchFamily="34" charset="0"/>
              </a:rPr>
              <a:t> "Ailesinin işlerini görür, ezanı duyunca (namaz için dışarı) çıkardı."</a:t>
            </a:r>
          </a:p>
        </p:txBody>
      </p:sp>
      <p:sp>
        <p:nvSpPr>
          <p:cNvPr id="14" name="Dikdörtgen 13"/>
          <p:cNvSpPr/>
          <p:nvPr/>
        </p:nvSpPr>
        <p:spPr>
          <a:xfrm>
            <a:off x="16343301" y="4251237"/>
            <a:ext cx="1944699" cy="1140510"/>
          </a:xfrm>
          <a:prstGeom prst="rect">
            <a:avLst/>
          </a:prstGeom>
        </p:spPr>
        <p:txBody>
          <a:bodyPr wrap="square">
            <a:spAutoFit/>
          </a:bodyPr>
          <a:lstStyle/>
          <a:p>
            <a:pPr lvl="0" algn="just">
              <a:lnSpc>
                <a:spcPct val="107000"/>
              </a:lnSpc>
              <a:spcAft>
                <a:spcPts val="800"/>
              </a:spcAft>
            </a:pPr>
            <a:endParaRPr lang="tr-TR"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Dikdörtgen 14"/>
          <p:cNvSpPr/>
          <p:nvPr/>
        </p:nvSpPr>
        <p:spPr>
          <a:xfrm>
            <a:off x="8202611" y="6642904"/>
            <a:ext cx="1996957" cy="369332"/>
          </a:xfrm>
          <a:prstGeom prst="rect">
            <a:avLst/>
          </a:prstGeom>
        </p:spPr>
        <p:txBody>
          <a:bodyPr wrap="none">
            <a:spAutoFit/>
          </a:bodyPr>
          <a:lstStyle/>
          <a:p>
            <a:r>
              <a:rPr lang="tr-TR" dirty="0"/>
              <a:t>(</a:t>
            </a:r>
            <a:r>
              <a:rPr lang="tr-TR" dirty="0" err="1"/>
              <a:t>Buhârî</a:t>
            </a:r>
            <a:r>
              <a:rPr lang="tr-TR" dirty="0"/>
              <a:t>, </a:t>
            </a:r>
            <a:r>
              <a:rPr lang="tr-TR" dirty="0" err="1"/>
              <a:t>Nafakât</a:t>
            </a:r>
            <a:r>
              <a:rPr lang="tr-TR" dirty="0"/>
              <a:t>, 8)</a:t>
            </a:r>
          </a:p>
        </p:txBody>
      </p:sp>
    </p:spTree>
    <p:extLst>
      <p:ext uri="{BB962C8B-B14F-4D97-AF65-F5344CB8AC3E}">
        <p14:creationId xmlns:p14="http://schemas.microsoft.com/office/powerpoint/2010/main" val="35537269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EDF017DE59BD9D4BA6A14289BDF31CE3" ma:contentTypeVersion="8" ma:contentTypeDescription="Yeni belge oluşturun." ma:contentTypeScope="" ma:versionID="af22cbab89b4cf8a322ef7331a02bd13">
  <xsd:schema xmlns:xsd="http://www.w3.org/2001/XMLSchema" xmlns:xs="http://www.w3.org/2001/XMLSchema" xmlns:p="http://schemas.microsoft.com/office/2006/metadata/properties" xmlns:ns1="http://schemas.microsoft.com/sharepoint/v3" xmlns:ns2="4a2ce632-3ebe-48ff-a8b1-ed342ea1f401" xmlns:ns3="68913d9e-3541-451c-9afb-339bfbb0cd4a" targetNamespace="http://schemas.microsoft.com/office/2006/metadata/properties" ma:root="true" ma:fieldsID="df2a8a5796dea366d8bd36830406520a" ns1:_="" ns2:_="" ns3:_="">
    <xsd:import namespace="http://schemas.microsoft.com/sharepoint/v3"/>
    <xsd:import namespace="4a2ce632-3ebe-48ff-a8b1-ed342ea1f401"/>
    <xsd:import namespace="68913d9e-3541-451c-9afb-339bfbb0cd4a"/>
    <xsd:element name="properties">
      <xsd:complexType>
        <xsd:sequence>
          <xsd:element name="documentManagement">
            <xsd:complexType>
              <xsd:all>
                <xsd:element ref="ns1:PublishingStartDate" minOccurs="0"/>
                <xsd:element ref="ns1:PublishingExpirationDate" minOccurs="0"/>
                <xsd:element ref="ns2:SharedWithUsers" minOccurs="0"/>
                <xsd:element ref="ns2:_dlc_DocId" minOccurs="0"/>
                <xsd:element ref="ns2:_dlc_DocIdUrl" minOccurs="0"/>
                <xsd:element ref="ns2:_dlc_DocIdPersistId" minOccurs="0"/>
                <xsd:element ref="ns2:TaxKeywordTaxHTField" minOccurs="0"/>
                <xsd:element ref="ns2:TaxCatchAll" minOccurs="0"/>
                <xsd:element ref="ns3:YayinTarih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Zamanlama Başlangıç Tarihi" ma:description="Zamanlama Başlangıç Tarihi, Yayımlama özelliği tarafından oluşturulan bir site sütunudur. Bu sütun, bu sayfanın site ziyaretçilerine ilk kez görüntüleneceği tarih ve zamanı belirtmek için kullanılır." ma:hidden="true" ma:internalName="PublishingStartDate">
      <xsd:simpleType>
        <xsd:restriction base="dms:Unknown"/>
      </xsd:simpleType>
    </xsd:element>
    <xsd:element name="PublishingExpirationDate" ma:index="9" nillable="true" ma:displayName="Zamanlama Bitiş Tarihi" ma:description="Zamanlama Bitiş Tarihi, Yayımlama özelliği tarafından oluşturulan bir site sütunudur. Bu sütun, bu sayfanın site ziyaretçilerine artık görüntülenmeyeceği tarih ve zamanı belirtmek için kullanılır."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a2ce632-3ebe-48ff-a8b1-ed342ea1f401" elementFormDefault="qualified">
    <xsd:import namespace="http://schemas.microsoft.com/office/2006/documentManagement/types"/>
    <xsd:import namespace="http://schemas.microsoft.com/office/infopath/2007/PartnerControls"/>
    <xsd:element name="SharedWithUsers" ma:index="10" nillable="true" ma:displayName="Paylaşılanla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11" nillable="true" ma:displayName="Belge Kimliği Değeri" ma:description="Bu öğeye atanan belge kimliğinin değeri." ma:internalName="_dlc_DocId" ma:readOnly="true">
      <xsd:simpleType>
        <xsd:restriction base="dms:Text"/>
      </xsd:simpleType>
    </xsd:element>
    <xsd:element name="_dlc_DocIdUrl" ma:index="12" nillable="true" ma:displayName="Belge Kimliği" ma:description="Bu belgeye yönelik kalıcı bağlantı."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element name="TaxKeywordTaxHTField" ma:index="15" nillable="true" ma:taxonomy="true" ma:internalName="TaxKeywordTaxHTField" ma:taxonomyFieldName="TaxKeyword" ma:displayName="Kurumsal Anahtar Sözcükler"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16" nillable="true" ma:displayName="Taxonomy Catch All Column" ma:description="" ma:hidden="true" ma:list="{50a209d2-4676-4faf-9977-419d27bce538}" ma:internalName="TaxCatchAll" ma:showField="CatchAllData" ma:web="4a2ce632-3ebe-48ff-a8b1-ed342ea1f40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8913d9e-3541-451c-9afb-339bfbb0cd4a" elementFormDefault="qualified">
    <xsd:import namespace="http://schemas.microsoft.com/office/2006/documentManagement/types"/>
    <xsd:import namespace="http://schemas.microsoft.com/office/infopath/2007/PartnerControls"/>
    <xsd:element name="YayinTarihi" ma:index="18" nillable="true" ma:displayName="Yayın Tarihi" ma:format="DateOnly" ma:internalName="YayinTarihi">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KeywordTaxHTField xmlns="4a2ce632-3ebe-48ff-a8b1-ed342ea1f401">
      <Terms xmlns="http://schemas.microsoft.com/office/infopath/2007/PartnerControls"/>
    </TaxKeywordTaxHTField>
    <YayinTarihi xmlns="68913d9e-3541-451c-9afb-339bfbb0cd4a" xsi:nil="true"/>
    <PublishingExpirationDate xmlns="http://schemas.microsoft.com/sharepoint/v3" xsi:nil="true"/>
    <PublishingStartDate xmlns="http://schemas.microsoft.com/sharepoint/v3" xsi:nil="true"/>
    <TaxCatchAll xmlns="4a2ce632-3ebe-48ff-a8b1-ed342ea1f401"/>
    <_dlc_DocId xmlns="4a2ce632-3ebe-48ff-a8b1-ed342ea1f401">DKFT66RQZEX3-1797567310-6737</_dlc_DocId>
    <_dlc_DocIdUrl xmlns="4a2ce632-3ebe-48ff-a8b1-ed342ea1f401">
      <Url>https://dinhizmetleri.diyanet.gov.tr/_layouts/15/DocIdRedir.aspx?ID=DKFT66RQZEX3-1797567310-6737</Url>
      <Description>DKFT66RQZEX3-1797567310-6737</Description>
    </_dlc_DocIdUrl>
  </documentManagement>
</p:properties>
</file>

<file path=customXml/itemProps1.xml><?xml version="1.0" encoding="utf-8"?>
<ds:datastoreItem xmlns:ds="http://schemas.openxmlformats.org/officeDocument/2006/customXml" ds:itemID="{39DB9865-E14D-413C-8464-7B959911B1CD}"/>
</file>

<file path=customXml/itemProps2.xml><?xml version="1.0" encoding="utf-8"?>
<ds:datastoreItem xmlns:ds="http://schemas.openxmlformats.org/officeDocument/2006/customXml" ds:itemID="{073F808F-EF62-4C75-8340-FE5EED3E56DB}"/>
</file>

<file path=customXml/itemProps3.xml><?xml version="1.0" encoding="utf-8"?>
<ds:datastoreItem xmlns:ds="http://schemas.openxmlformats.org/officeDocument/2006/customXml" ds:itemID="{58912833-6B43-4764-8018-73FAF8AF10C1}"/>
</file>

<file path=customXml/itemProps4.xml><?xml version="1.0" encoding="utf-8"?>
<ds:datastoreItem xmlns:ds="http://schemas.openxmlformats.org/officeDocument/2006/customXml" ds:itemID="{58D74B44-84A0-44E0-8737-A52312C64398}"/>
</file>

<file path=docProps/app.xml><?xml version="1.0" encoding="utf-8"?>
<Properties xmlns="http://schemas.openxmlformats.org/officeDocument/2006/extended-properties" xmlns:vt="http://schemas.openxmlformats.org/officeDocument/2006/docPropsVTypes">
  <TotalTime>1438</TotalTime>
  <Words>3615</Words>
  <Application>Microsoft Office PowerPoint</Application>
  <PresentationFormat>Özel</PresentationFormat>
  <Paragraphs>267</Paragraphs>
  <Slides>29</Slides>
  <Notes>19</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29</vt:i4>
      </vt:variant>
    </vt:vector>
  </HeadingPairs>
  <TitlesOfParts>
    <vt:vector size="37" baseType="lpstr">
      <vt:lpstr>Calibri</vt:lpstr>
      <vt:lpstr>Georgia</vt:lpstr>
      <vt:lpstr>ubunturegular</vt:lpstr>
      <vt:lpstr>Arial</vt:lpstr>
      <vt:lpstr>Arimo Bold</vt:lpstr>
      <vt:lpstr>Times New Roman</vt:lpstr>
      <vt:lpstr>ITC Avant Garde Gothic Bold</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 TEMMUZ SUNUMU HAZIR</dc:title>
  <dc:creator>ASUS</dc:creator>
  <cp:keywords/>
  <cp:lastModifiedBy>Sevda</cp:lastModifiedBy>
  <cp:revision>107</cp:revision>
  <dcterms:created xsi:type="dcterms:W3CDTF">2006-08-16T00:00:00Z</dcterms:created>
  <dcterms:modified xsi:type="dcterms:W3CDTF">2025-09-03T14:07:19Z</dcterms:modified>
  <dc:identifier>DAGs1sEl2Ig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0x010100EDF017DE59BD9D4BA6A14289BDF31CE3</vt:lpwstr>
  </property>
  <property fmtid="{D5CDD505-2E9C-101B-9397-08002B2CF9AE}" pid="3" name="_dlc_DocIdItemGuid">
    <vt:lpwstr>d7438f47-d3c8-4ccf-b534-87df27ec1e99</vt:lpwstr>
  </property>
  <property fmtid="{D5CDD505-2E9C-101B-9397-08002B2CF9AE}" pid="4" name="TaxKeyword">
    <vt:lpwstr/>
  </property>
</Properties>
</file>