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71" r:id="rId5"/>
    <p:sldId id="272" r:id="rId6"/>
    <p:sldId id="273" r:id="rId7"/>
    <p:sldId id="274" r:id="rId8"/>
    <p:sldId id="29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9" r:id="rId2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12A"/>
    <a:srgbClr val="B2101F"/>
    <a:srgbClr val="B10F1F"/>
    <a:srgbClr val="7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63" autoAdjust="0"/>
  </p:normalViewPr>
  <p:slideViewPr>
    <p:cSldViewPr>
      <p:cViewPr varScale="1">
        <p:scale>
          <a:sx n="61" d="100"/>
          <a:sy n="61" d="100"/>
        </p:scale>
        <p:origin x="104" y="20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7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0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10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 14"/>
          <p:cNvGrpSpPr/>
          <p:nvPr/>
        </p:nvGrpSpPr>
        <p:grpSpPr>
          <a:xfrm>
            <a:off x="7467600" y="-1903"/>
            <a:ext cx="10820978" cy="10288903"/>
            <a:chOff x="7467600" y="-1903"/>
            <a:chExt cx="10820978" cy="10288903"/>
          </a:xfrm>
        </p:grpSpPr>
        <p:sp>
          <p:nvSpPr>
            <p:cNvPr id="13" name="Tek Köşesi Kesik Dikdörtgen 12"/>
            <p:cNvSpPr/>
            <p:nvPr/>
          </p:nvSpPr>
          <p:spPr>
            <a:xfrm flipV="1">
              <a:off x="7467600" y="-1903"/>
              <a:ext cx="9095508" cy="10288038"/>
            </a:xfrm>
            <a:custGeom>
              <a:avLst/>
              <a:gdLst>
                <a:gd name="connsiteX0" fmla="*/ 0 w 12192000"/>
                <a:gd name="connsiteY0" fmla="*/ 0 h 10287000"/>
                <a:gd name="connsiteX1" fmla="*/ 7048500 w 12192000"/>
                <a:gd name="connsiteY1" fmla="*/ 0 h 10287000"/>
                <a:gd name="connsiteX2" fmla="*/ 12192000 w 12192000"/>
                <a:gd name="connsiteY2" fmla="*/ 51435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12192000 w 12192000"/>
                <a:gd name="connsiteY2" fmla="*/ 51435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10009909 w 12192000"/>
                <a:gd name="connsiteY2" fmla="*/ 5476009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864436 w 12192000"/>
                <a:gd name="connsiteY2" fmla="*/ 5517573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957954 w 12192000"/>
                <a:gd name="connsiteY2" fmla="*/ 5486400 h 10287000"/>
                <a:gd name="connsiteX3" fmla="*/ 12192000 w 12192000"/>
                <a:gd name="connsiteY3" fmla="*/ 10287000 h 10287000"/>
                <a:gd name="connsiteX4" fmla="*/ 0 w 12192000"/>
                <a:gd name="connsiteY4" fmla="*/ 10287000 h 10287000"/>
                <a:gd name="connsiteX5" fmla="*/ 0 w 12192000"/>
                <a:gd name="connsiteY5" fmla="*/ 0 h 10287000"/>
                <a:gd name="connsiteX0" fmla="*/ 0 w 12192000"/>
                <a:gd name="connsiteY0" fmla="*/ 0 h 10297391"/>
                <a:gd name="connsiteX1" fmla="*/ 7412182 w 12192000"/>
                <a:gd name="connsiteY1" fmla="*/ 0 h 10297391"/>
                <a:gd name="connsiteX2" fmla="*/ 9957954 w 12192000"/>
                <a:gd name="connsiteY2" fmla="*/ 5486400 h 10297391"/>
                <a:gd name="connsiteX3" fmla="*/ 12192000 w 12192000"/>
                <a:gd name="connsiteY3" fmla="*/ 10287000 h 10297391"/>
                <a:gd name="connsiteX4" fmla="*/ 7845137 w 12192000"/>
                <a:gd name="connsiteY4" fmla="*/ 10297391 h 10297391"/>
                <a:gd name="connsiteX5" fmla="*/ 0 w 12192000"/>
                <a:gd name="connsiteY5" fmla="*/ 0 h 10297391"/>
                <a:gd name="connsiteX0" fmla="*/ 0 w 12192000"/>
                <a:gd name="connsiteY0" fmla="*/ 0 h 10287000"/>
                <a:gd name="connsiteX1" fmla="*/ 7412182 w 12192000"/>
                <a:gd name="connsiteY1" fmla="*/ 0 h 10287000"/>
                <a:gd name="connsiteX2" fmla="*/ 9957954 w 12192000"/>
                <a:gd name="connsiteY2" fmla="*/ 5486400 h 10287000"/>
                <a:gd name="connsiteX3" fmla="*/ 12192000 w 12192000"/>
                <a:gd name="connsiteY3" fmla="*/ 10287000 h 10287000"/>
                <a:gd name="connsiteX4" fmla="*/ 9185565 w 12192000"/>
                <a:gd name="connsiteY4" fmla="*/ 10203873 h 10287000"/>
                <a:gd name="connsiteX5" fmla="*/ 0 w 12192000"/>
                <a:gd name="connsiteY5" fmla="*/ 0 h 10287000"/>
                <a:gd name="connsiteX0" fmla="*/ 0 w 12192000"/>
                <a:gd name="connsiteY0" fmla="*/ 0 h 10307782"/>
                <a:gd name="connsiteX1" fmla="*/ 7412182 w 12192000"/>
                <a:gd name="connsiteY1" fmla="*/ 0 h 10307782"/>
                <a:gd name="connsiteX2" fmla="*/ 9957954 w 12192000"/>
                <a:gd name="connsiteY2" fmla="*/ 5486400 h 10307782"/>
                <a:gd name="connsiteX3" fmla="*/ 12192000 w 12192000"/>
                <a:gd name="connsiteY3" fmla="*/ 10287000 h 10307782"/>
                <a:gd name="connsiteX4" fmla="*/ 7834747 w 12192000"/>
                <a:gd name="connsiteY4" fmla="*/ 10307782 h 10307782"/>
                <a:gd name="connsiteX5" fmla="*/ 0 w 12192000"/>
                <a:gd name="connsiteY5" fmla="*/ 0 h 10307782"/>
                <a:gd name="connsiteX0" fmla="*/ 0 w 7848600"/>
                <a:gd name="connsiteY0" fmla="*/ 0 h 10328564"/>
                <a:gd name="connsiteX1" fmla="*/ 3068782 w 7848600"/>
                <a:gd name="connsiteY1" fmla="*/ 20782 h 10328564"/>
                <a:gd name="connsiteX2" fmla="*/ 5614554 w 7848600"/>
                <a:gd name="connsiteY2" fmla="*/ 5507182 h 10328564"/>
                <a:gd name="connsiteX3" fmla="*/ 7848600 w 7848600"/>
                <a:gd name="connsiteY3" fmla="*/ 10307782 h 10328564"/>
                <a:gd name="connsiteX4" fmla="*/ 3491347 w 7848600"/>
                <a:gd name="connsiteY4" fmla="*/ 10328564 h 10328564"/>
                <a:gd name="connsiteX5" fmla="*/ 0 w 7848600"/>
                <a:gd name="connsiteY5" fmla="*/ 0 h 10328564"/>
                <a:gd name="connsiteX0" fmla="*/ 0 w 9085118"/>
                <a:gd name="connsiteY0" fmla="*/ 51955 h 10307782"/>
                <a:gd name="connsiteX1" fmla="*/ 4305300 w 9085118"/>
                <a:gd name="connsiteY1" fmla="*/ 0 h 10307782"/>
                <a:gd name="connsiteX2" fmla="*/ 6851072 w 9085118"/>
                <a:gd name="connsiteY2" fmla="*/ 5486400 h 10307782"/>
                <a:gd name="connsiteX3" fmla="*/ 9085118 w 9085118"/>
                <a:gd name="connsiteY3" fmla="*/ 10287000 h 10307782"/>
                <a:gd name="connsiteX4" fmla="*/ 4727865 w 9085118"/>
                <a:gd name="connsiteY4" fmla="*/ 10307782 h 10307782"/>
                <a:gd name="connsiteX5" fmla="*/ 0 w 9085118"/>
                <a:gd name="connsiteY5" fmla="*/ 51955 h 10307782"/>
                <a:gd name="connsiteX0" fmla="*/ 0 w 9095508"/>
                <a:gd name="connsiteY0" fmla="*/ 51955 h 10307782"/>
                <a:gd name="connsiteX1" fmla="*/ 4305300 w 9095508"/>
                <a:gd name="connsiteY1" fmla="*/ 0 h 10307782"/>
                <a:gd name="connsiteX2" fmla="*/ 6851072 w 9095508"/>
                <a:gd name="connsiteY2" fmla="*/ 5486400 h 10307782"/>
                <a:gd name="connsiteX3" fmla="*/ 9095508 w 9095508"/>
                <a:gd name="connsiteY3" fmla="*/ 10307782 h 10307782"/>
                <a:gd name="connsiteX4" fmla="*/ 4727865 w 9095508"/>
                <a:gd name="connsiteY4" fmla="*/ 10307782 h 10307782"/>
                <a:gd name="connsiteX5" fmla="*/ 0 w 9095508"/>
                <a:gd name="connsiteY5" fmla="*/ 51955 h 10307782"/>
                <a:gd name="connsiteX0" fmla="*/ 0 w 9093603"/>
                <a:gd name="connsiteY0" fmla="*/ 31000 h 10307782"/>
                <a:gd name="connsiteX1" fmla="*/ 4303395 w 9093603"/>
                <a:gd name="connsiteY1" fmla="*/ 0 h 10307782"/>
                <a:gd name="connsiteX2" fmla="*/ 6849167 w 9093603"/>
                <a:gd name="connsiteY2" fmla="*/ 5486400 h 10307782"/>
                <a:gd name="connsiteX3" fmla="*/ 9093603 w 9093603"/>
                <a:gd name="connsiteY3" fmla="*/ 10307782 h 10307782"/>
                <a:gd name="connsiteX4" fmla="*/ 4725960 w 9093603"/>
                <a:gd name="connsiteY4" fmla="*/ 10307782 h 10307782"/>
                <a:gd name="connsiteX5" fmla="*/ 0 w 9093603"/>
                <a:gd name="connsiteY5" fmla="*/ 31000 h 10307782"/>
                <a:gd name="connsiteX0" fmla="*/ 0 w 9093603"/>
                <a:gd name="connsiteY0" fmla="*/ 38620 h 10307782"/>
                <a:gd name="connsiteX1" fmla="*/ 4303395 w 9093603"/>
                <a:gd name="connsiteY1" fmla="*/ 0 h 10307782"/>
                <a:gd name="connsiteX2" fmla="*/ 6849167 w 9093603"/>
                <a:gd name="connsiteY2" fmla="*/ 5486400 h 10307782"/>
                <a:gd name="connsiteX3" fmla="*/ 9093603 w 9093603"/>
                <a:gd name="connsiteY3" fmla="*/ 10307782 h 10307782"/>
                <a:gd name="connsiteX4" fmla="*/ 4725960 w 9093603"/>
                <a:gd name="connsiteY4" fmla="*/ 10307782 h 10307782"/>
                <a:gd name="connsiteX5" fmla="*/ 0 w 9093603"/>
                <a:gd name="connsiteY5" fmla="*/ 38620 h 10307782"/>
                <a:gd name="connsiteX0" fmla="*/ 0 w 9093603"/>
                <a:gd name="connsiteY0" fmla="*/ 8140 h 10277302"/>
                <a:gd name="connsiteX1" fmla="*/ 4291965 w 9093603"/>
                <a:gd name="connsiteY1" fmla="*/ 0 h 10277302"/>
                <a:gd name="connsiteX2" fmla="*/ 6849167 w 9093603"/>
                <a:gd name="connsiteY2" fmla="*/ 5455920 h 10277302"/>
                <a:gd name="connsiteX3" fmla="*/ 9093603 w 9093603"/>
                <a:gd name="connsiteY3" fmla="*/ 10277302 h 10277302"/>
                <a:gd name="connsiteX4" fmla="*/ 4725960 w 9093603"/>
                <a:gd name="connsiteY4" fmla="*/ 10277302 h 10277302"/>
                <a:gd name="connsiteX5" fmla="*/ 0 w 9093603"/>
                <a:gd name="connsiteY5" fmla="*/ 8140 h 10277302"/>
                <a:gd name="connsiteX0" fmla="*/ 0 w 9095508"/>
                <a:gd name="connsiteY0" fmla="*/ 8140 h 10281112"/>
                <a:gd name="connsiteX1" fmla="*/ 4291965 w 9095508"/>
                <a:gd name="connsiteY1" fmla="*/ 0 h 10281112"/>
                <a:gd name="connsiteX2" fmla="*/ 6849167 w 9095508"/>
                <a:gd name="connsiteY2" fmla="*/ 5455920 h 10281112"/>
                <a:gd name="connsiteX3" fmla="*/ 9095508 w 9095508"/>
                <a:gd name="connsiteY3" fmla="*/ 10281112 h 10281112"/>
                <a:gd name="connsiteX4" fmla="*/ 4725960 w 9095508"/>
                <a:gd name="connsiteY4" fmla="*/ 10277302 h 10281112"/>
                <a:gd name="connsiteX5" fmla="*/ 0 w 9095508"/>
                <a:gd name="connsiteY5" fmla="*/ 8140 h 10281112"/>
                <a:gd name="connsiteX0" fmla="*/ 0 w 9095508"/>
                <a:gd name="connsiteY0" fmla="*/ 8140 h 10281112"/>
                <a:gd name="connsiteX1" fmla="*/ 4291965 w 9095508"/>
                <a:gd name="connsiteY1" fmla="*/ 0 h 10281112"/>
                <a:gd name="connsiteX2" fmla="*/ 6849167 w 9095508"/>
                <a:gd name="connsiteY2" fmla="*/ 5455920 h 10281112"/>
                <a:gd name="connsiteX3" fmla="*/ 9095508 w 9095508"/>
                <a:gd name="connsiteY3" fmla="*/ 10281112 h 10281112"/>
                <a:gd name="connsiteX4" fmla="*/ 4725960 w 9095508"/>
                <a:gd name="connsiteY4" fmla="*/ 10279207 h 10281112"/>
                <a:gd name="connsiteX5" fmla="*/ 0 w 9095508"/>
                <a:gd name="connsiteY5" fmla="*/ 8140 h 10281112"/>
                <a:gd name="connsiteX0" fmla="*/ 0 w 9095508"/>
                <a:gd name="connsiteY0" fmla="*/ 8140 h 10283015"/>
                <a:gd name="connsiteX1" fmla="*/ 4291965 w 9095508"/>
                <a:gd name="connsiteY1" fmla="*/ 0 h 10283015"/>
                <a:gd name="connsiteX2" fmla="*/ 6849167 w 9095508"/>
                <a:gd name="connsiteY2" fmla="*/ 5455920 h 10283015"/>
                <a:gd name="connsiteX3" fmla="*/ 9095508 w 9095508"/>
                <a:gd name="connsiteY3" fmla="*/ 10281112 h 10283015"/>
                <a:gd name="connsiteX4" fmla="*/ 4725960 w 9095508"/>
                <a:gd name="connsiteY4" fmla="*/ 10283015 h 10283015"/>
                <a:gd name="connsiteX5" fmla="*/ 0 w 9095508"/>
                <a:gd name="connsiteY5" fmla="*/ 8140 h 10283015"/>
                <a:gd name="connsiteX0" fmla="*/ 0 w 9095508"/>
                <a:gd name="connsiteY0" fmla="*/ 0 h 10284398"/>
                <a:gd name="connsiteX1" fmla="*/ 4291965 w 9095508"/>
                <a:gd name="connsiteY1" fmla="*/ 1383 h 10284398"/>
                <a:gd name="connsiteX2" fmla="*/ 6849167 w 9095508"/>
                <a:gd name="connsiteY2" fmla="*/ 5457303 h 10284398"/>
                <a:gd name="connsiteX3" fmla="*/ 9095508 w 9095508"/>
                <a:gd name="connsiteY3" fmla="*/ 10282495 h 10284398"/>
                <a:gd name="connsiteX4" fmla="*/ 4725960 w 9095508"/>
                <a:gd name="connsiteY4" fmla="*/ 10284398 h 10284398"/>
                <a:gd name="connsiteX5" fmla="*/ 0 w 9095508"/>
                <a:gd name="connsiteY5" fmla="*/ 0 h 10284398"/>
                <a:gd name="connsiteX0" fmla="*/ 0 w 9095508"/>
                <a:gd name="connsiteY0" fmla="*/ 522 h 10284920"/>
                <a:gd name="connsiteX1" fmla="*/ 4291965 w 9095508"/>
                <a:gd name="connsiteY1" fmla="*/ 0 h 10284920"/>
                <a:gd name="connsiteX2" fmla="*/ 6849167 w 9095508"/>
                <a:gd name="connsiteY2" fmla="*/ 5457825 h 10284920"/>
                <a:gd name="connsiteX3" fmla="*/ 9095508 w 9095508"/>
                <a:gd name="connsiteY3" fmla="*/ 10283017 h 10284920"/>
                <a:gd name="connsiteX4" fmla="*/ 4725960 w 9095508"/>
                <a:gd name="connsiteY4" fmla="*/ 10284920 h 10284920"/>
                <a:gd name="connsiteX5" fmla="*/ 0 w 9095508"/>
                <a:gd name="connsiteY5" fmla="*/ 522 h 10284920"/>
                <a:gd name="connsiteX0" fmla="*/ 0 w 9095508"/>
                <a:gd name="connsiteY0" fmla="*/ 522 h 10284920"/>
                <a:gd name="connsiteX1" fmla="*/ 4259580 w 9095508"/>
                <a:gd name="connsiteY1" fmla="*/ 0 h 10284920"/>
                <a:gd name="connsiteX2" fmla="*/ 6849167 w 9095508"/>
                <a:gd name="connsiteY2" fmla="*/ 5457825 h 10284920"/>
                <a:gd name="connsiteX3" fmla="*/ 9095508 w 9095508"/>
                <a:gd name="connsiteY3" fmla="*/ 10283017 h 10284920"/>
                <a:gd name="connsiteX4" fmla="*/ 4725960 w 9095508"/>
                <a:gd name="connsiteY4" fmla="*/ 10284920 h 10284920"/>
                <a:gd name="connsiteX5" fmla="*/ 0 w 9095508"/>
                <a:gd name="connsiteY5" fmla="*/ 522 h 1028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5508" h="10284920">
                  <a:moveTo>
                    <a:pt x="0" y="522"/>
                  </a:moveTo>
                  <a:lnTo>
                    <a:pt x="4259580" y="0"/>
                  </a:lnTo>
                  <a:lnTo>
                    <a:pt x="6849167" y="5457825"/>
                  </a:lnTo>
                  <a:lnTo>
                    <a:pt x="9095508" y="10283017"/>
                  </a:lnTo>
                  <a:lnTo>
                    <a:pt x="4725960" y="1028492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1727758" y="0"/>
              <a:ext cx="6560820" cy="10287000"/>
            </a:xfrm>
            <a:custGeom>
              <a:avLst/>
              <a:gdLst/>
              <a:ahLst/>
              <a:cxnLst/>
              <a:rect l="l" t="t" r="r" b="b"/>
              <a:pathLst>
                <a:path w="6560819" h="10287000">
                  <a:moveTo>
                    <a:pt x="6560243" y="10287000"/>
                  </a:moveTo>
                  <a:lnTo>
                    <a:pt x="0" y="10287000"/>
                  </a:lnTo>
                  <a:lnTo>
                    <a:pt x="4760048" y="0"/>
                  </a:lnTo>
                  <a:lnTo>
                    <a:pt x="6560243" y="0"/>
                  </a:lnTo>
                  <a:lnTo>
                    <a:pt x="6560243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0600" y="6134100"/>
            <a:ext cx="12192000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tr-TR" sz="8000" b="1" spc="805" dirty="0">
                <a:solidFill>
                  <a:srgbClr val="FFFFFF"/>
                </a:solidFill>
                <a:latin typeface="Arial Black" panose="020B0A04020102020204" pitchFamily="34" charset="0"/>
                <a:cs typeface="Arial Narrow"/>
              </a:rPr>
              <a:t>SAYGI</a:t>
            </a:r>
            <a:endParaRPr sz="8000" dirty="0">
              <a:latin typeface="Arial Black" panose="020B0A04020102020204" pitchFamily="34" charset="0"/>
              <a:cs typeface="Arial Narrow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3900"/>
            <a:ext cx="2854048" cy="28540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8600191"/>
            <a:ext cx="5388175" cy="1269472"/>
          </a:xfrm>
          <a:prstGeom prst="rect">
            <a:avLst/>
          </a:prstGeom>
        </p:spPr>
      </p:pic>
      <p:sp>
        <p:nvSpPr>
          <p:cNvPr id="9" name="object 6"/>
          <p:cNvSpPr txBox="1"/>
          <p:nvPr/>
        </p:nvSpPr>
        <p:spPr>
          <a:xfrm>
            <a:off x="1000125" y="7318193"/>
            <a:ext cx="76104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DEĞERLERİMLE </a:t>
            </a:r>
            <a:r>
              <a:rPr lang="tr-TR" sz="320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HAYAT </a:t>
            </a:r>
            <a:r>
              <a:rPr lang="tr-TR" sz="320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BULUYORUM-3</a:t>
            </a:r>
            <a:endParaRPr lang="tr-TR" sz="3200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747624" y="2781300"/>
            <a:ext cx="11005584" cy="212333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Kendime saygı nasıl olur?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ÖZ SAYGI nedir?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066800" y="886485"/>
            <a:ext cx="12856738" cy="816954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    Öz saygı;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4400" b="1" dirty="0" smtClean="0">
                <a:solidFill>
                  <a:schemeClr val="accent1">
                    <a:lumMod val="50000"/>
                  </a:schemeClr>
                </a:solidFill>
              </a:rPr>
              <a:t>Ken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dimize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ve Rabbimize karşı ilişkilerimizde dürüst olabilmek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4400" b="1" dirty="0" smtClean="0">
                <a:solidFill>
                  <a:schemeClr val="accent1">
                    <a:lumMod val="50000"/>
                  </a:schemeClr>
                </a:solidFill>
              </a:rPr>
              <a:t>Ke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ndimizle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özellikle de zayıflıklarımızla yüzleşebilmek ve kendimizden bir şey saklamamaktır.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İnsanların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bize yönelttiği yapıcı </a:t>
            </a:r>
          </a:p>
          <a:p>
            <a:pPr lvl="0">
              <a:lnSpc>
                <a:spcPct val="150000"/>
              </a:lnSpc>
            </a:pP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eleştirileri kabul edebilmektir.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9130" y="4633664"/>
            <a:ext cx="3274828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90600" y="1181100"/>
            <a:ext cx="11890383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Büyüklerimize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Saygı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“Allah Teâlâ, yaşından ötürü bir ihtiyara saygı gösteren gence, yaşlılığında hizmet edecek kimseler </a:t>
            </a:r>
            <a:r>
              <a:rPr lang="tr-TR" sz="4800" b="1" dirty="0" err="1">
                <a:solidFill>
                  <a:schemeClr val="tx2">
                    <a:lumMod val="75000"/>
                  </a:schemeClr>
                </a:solidFill>
              </a:rPr>
              <a:t>lutfeder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877469" y="1409700"/>
            <a:ext cx="11582400" cy="54473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“Kime uzun ömür verirsek biz onun yaratılışını (gençliğini, güzelliğini) bozar, gücünü azaltır, beli bükük hale getiririz. Onlar bunu hiç düşünmezler mi?" (</a:t>
            </a:r>
            <a:r>
              <a:rPr lang="tr-TR" sz="4800" b="1" dirty="0" err="1">
                <a:solidFill>
                  <a:schemeClr val="tx2">
                    <a:lumMod val="75000"/>
                  </a:schemeClr>
                </a:solidFill>
              </a:rPr>
              <a:t>Yâsin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, 36/68)</a:t>
            </a:r>
            <a:endParaRPr sz="4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838200" y="1562100"/>
            <a:ext cx="12192000" cy="44762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</a:rPr>
              <a:t>Öğret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menlerimize Saygı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“Bana bir harf öğretenin kırk yıl kölesi olurum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.” </a:t>
            </a:r>
            <a:endParaRPr lang="tr-T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06492" y="876300"/>
            <a:ext cx="11506200" cy="66922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Farklı Fikirlere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Saygı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“Fikirlerine saygı duyuyorum.”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“Anlıyorum ama seninle aynı fikirde değilim. ”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“Sen bu konuda ne düşünüyorsun?”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1" y="2095500"/>
            <a:ext cx="11277600" cy="44762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“Düşüncelerine katılmıyorum ama senin düşüncelerini savunma hakkını sonuna kadar destekleyeceğim.”</a:t>
            </a:r>
          </a:p>
          <a:p>
            <a:pPr>
              <a:lnSpc>
                <a:spcPct val="150000"/>
              </a:lnSpc>
            </a:pPr>
            <a:r>
              <a:rPr lang="tr-TR" sz="4800" b="1" dirty="0" err="1">
                <a:solidFill>
                  <a:schemeClr val="tx2">
                    <a:lumMod val="75000"/>
                  </a:schemeClr>
                </a:solidFill>
              </a:rPr>
              <a:t>Voltaire</a:t>
            </a: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930976" y="1714500"/>
            <a:ext cx="10896600" cy="44762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Farklı Kültürlere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Saygı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Başka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kültürlerle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saygı temelinde bir arada yaşayabiliriz. 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54092" y="952500"/>
            <a:ext cx="11658600" cy="669221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Hayvanlara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Saygı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"Yeryüzünde yürüyen bütün hayvanlar ve kanatlarıyla uçan bütün kuşlar da ancak sizin gibi birer ümmettir...”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tr-TR" sz="4400" b="1" dirty="0" err="1" smtClean="0">
                <a:solidFill>
                  <a:schemeClr val="tx2">
                    <a:lumMod val="75000"/>
                  </a:schemeClr>
                </a:solidFill>
              </a:rPr>
              <a:t>En’am</a:t>
            </a:r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6/ 38)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14400" y="1129591"/>
            <a:ext cx="12271381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Çevreye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Saygı</a:t>
            </a:r>
          </a:p>
          <a:p>
            <a:pPr algn="ctr">
              <a:lnSpc>
                <a:spcPct val="150000"/>
              </a:lnSpc>
            </a:pPr>
            <a:endParaRPr lang="tr-TR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“Göğü Allah yükseltti ve mizanı (dengeyi) O koydu. Sakın dengeyi bozmayın!” </a:t>
            </a:r>
            <a:r>
              <a:rPr lang="tr-TR" sz="4400" b="1" dirty="0">
                <a:solidFill>
                  <a:schemeClr val="tx2">
                    <a:lumMod val="75000"/>
                  </a:schemeClr>
                </a:solidFill>
              </a:rPr>
              <a:t>(Rahman, 55/7-8)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485900" y="1333500"/>
            <a:ext cx="10591800" cy="68461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27965" marR="5080" indent="-215900" algn="ctr">
              <a:lnSpc>
                <a:spcPct val="150000"/>
              </a:lnSpc>
              <a:spcBef>
                <a:spcPts val="345"/>
              </a:spcBef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“Saygılı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insan olmalıyız”</a:t>
            </a:r>
          </a:p>
          <a:p>
            <a:pPr marL="227965" marR="5080" indent="-215900" algn="ctr">
              <a:lnSpc>
                <a:spcPct val="150000"/>
              </a:lnSpc>
              <a:spcBef>
                <a:spcPts val="345"/>
              </a:spcBef>
            </a:pPr>
            <a:endParaRPr lang="tr-TR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27965" marR="5080" indent="-215900" algn="ctr">
              <a:lnSpc>
                <a:spcPct val="150000"/>
              </a:lnSpc>
              <a:spcBef>
                <a:spcPts val="345"/>
              </a:spcBef>
            </a:pP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 “Büyüklere saygı </a:t>
            </a:r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</a:rPr>
              <a:t>vazgeçilmezimizdir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</a:p>
          <a:p>
            <a:pPr marL="227965" marR="5080" indent="-215900" algn="ctr">
              <a:lnSpc>
                <a:spcPct val="150000"/>
              </a:lnSpc>
              <a:spcBef>
                <a:spcPts val="345"/>
              </a:spcBef>
            </a:pPr>
            <a:endParaRPr lang="tr-TR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27965" marR="5080" indent="-215900" algn="ctr">
              <a:lnSpc>
                <a:spcPct val="150000"/>
              </a:lnSpc>
              <a:spcBef>
                <a:spcPts val="345"/>
              </a:spcBef>
            </a:pP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“Saygılı davranış”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7E65E26-B5C2-2247-EA60-8C0BC3643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2013626" y="2647950"/>
            <a:ext cx="9416373" cy="226023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Çevreyi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korumak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bir sorumluluk ve ibadettir.</a:t>
            </a:r>
            <a:endParaRPr sz="4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771174" y="2460527"/>
            <a:ext cx="9296400" cy="3006903"/>
            <a:chOff x="0" y="-895164"/>
            <a:chExt cx="14614043" cy="4009204"/>
          </a:xfrm>
        </p:grpSpPr>
        <p:sp>
          <p:nvSpPr>
            <p:cNvPr id="7" name="TextBox 7"/>
            <p:cNvSpPr txBox="1"/>
            <p:nvPr/>
          </p:nvSpPr>
          <p:spPr>
            <a:xfrm>
              <a:off x="0" y="2479675"/>
              <a:ext cx="14614043" cy="63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09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7656" y="-895164"/>
              <a:ext cx="12578572" cy="1947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9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Teşekkür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B210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Ederim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B210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54" y="5708926"/>
            <a:ext cx="6934200" cy="163372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825640"/>
            <a:ext cx="4741874" cy="1005693"/>
          </a:xfrm>
          <a:prstGeom prst="rect">
            <a:avLst/>
          </a:prstGeom>
        </p:spPr>
      </p:pic>
      <p:grpSp>
        <p:nvGrpSpPr>
          <p:cNvPr id="4" name="Grup 3"/>
          <p:cNvGrpSpPr/>
          <p:nvPr/>
        </p:nvGrpSpPr>
        <p:grpSpPr>
          <a:xfrm>
            <a:off x="-917" y="-1369203"/>
            <a:ext cx="5312231" cy="12602746"/>
            <a:chOff x="-917" y="-1369203"/>
            <a:chExt cx="5312231" cy="12602746"/>
          </a:xfrm>
        </p:grpSpPr>
        <p:sp>
          <p:nvSpPr>
            <p:cNvPr id="2" name="Akış Çizelgesi: Sayfa Dışı Bağlayıcısı 1"/>
            <p:cNvSpPr/>
            <p:nvPr/>
          </p:nvSpPr>
          <p:spPr>
            <a:xfrm rot="1478093">
              <a:off x="1646763" y="-1369203"/>
              <a:ext cx="3664551" cy="1260274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1184"/>
                <a:gd name="connsiteY0" fmla="*/ 1634 h 11634"/>
                <a:gd name="connsiteX1" fmla="*/ 11184 w 11184"/>
                <a:gd name="connsiteY1" fmla="*/ 0 h 11634"/>
                <a:gd name="connsiteX2" fmla="*/ 10000 w 11184"/>
                <a:gd name="connsiteY2" fmla="*/ 9634 h 11634"/>
                <a:gd name="connsiteX3" fmla="*/ 5000 w 11184"/>
                <a:gd name="connsiteY3" fmla="*/ 11634 h 11634"/>
                <a:gd name="connsiteX4" fmla="*/ 0 w 11184"/>
                <a:gd name="connsiteY4" fmla="*/ 9634 h 11634"/>
                <a:gd name="connsiteX5" fmla="*/ 0 w 11184"/>
                <a:gd name="connsiteY5" fmla="*/ 1634 h 11634"/>
                <a:gd name="connsiteX0" fmla="*/ 0 w 11184"/>
                <a:gd name="connsiteY0" fmla="*/ 1634 h 11634"/>
                <a:gd name="connsiteX1" fmla="*/ 11184 w 11184"/>
                <a:gd name="connsiteY1" fmla="*/ 0 h 11634"/>
                <a:gd name="connsiteX2" fmla="*/ 11082 w 11184"/>
                <a:gd name="connsiteY2" fmla="*/ 11060 h 11634"/>
                <a:gd name="connsiteX3" fmla="*/ 5000 w 11184"/>
                <a:gd name="connsiteY3" fmla="*/ 11634 h 11634"/>
                <a:gd name="connsiteX4" fmla="*/ 0 w 11184"/>
                <a:gd name="connsiteY4" fmla="*/ 9634 h 11634"/>
                <a:gd name="connsiteX5" fmla="*/ 0 w 11184"/>
                <a:gd name="connsiteY5" fmla="*/ 1634 h 11634"/>
                <a:gd name="connsiteX0" fmla="*/ 0 w 11184"/>
                <a:gd name="connsiteY0" fmla="*/ 1634 h 12254"/>
                <a:gd name="connsiteX1" fmla="*/ 11184 w 11184"/>
                <a:gd name="connsiteY1" fmla="*/ 0 h 12254"/>
                <a:gd name="connsiteX2" fmla="*/ 11082 w 11184"/>
                <a:gd name="connsiteY2" fmla="*/ 11060 h 12254"/>
                <a:gd name="connsiteX3" fmla="*/ 2706 w 11184"/>
                <a:gd name="connsiteY3" fmla="*/ 12254 h 12254"/>
                <a:gd name="connsiteX4" fmla="*/ 0 w 11184"/>
                <a:gd name="connsiteY4" fmla="*/ 9634 h 12254"/>
                <a:gd name="connsiteX5" fmla="*/ 0 w 11184"/>
                <a:gd name="connsiteY5" fmla="*/ 1634 h 12254"/>
                <a:gd name="connsiteX0" fmla="*/ 0 w 11184"/>
                <a:gd name="connsiteY0" fmla="*/ 1634 h 12254"/>
                <a:gd name="connsiteX1" fmla="*/ 11184 w 11184"/>
                <a:gd name="connsiteY1" fmla="*/ 0 h 12254"/>
                <a:gd name="connsiteX2" fmla="*/ 11082 w 11184"/>
                <a:gd name="connsiteY2" fmla="*/ 11060 h 12254"/>
                <a:gd name="connsiteX3" fmla="*/ 2706 w 11184"/>
                <a:gd name="connsiteY3" fmla="*/ 12254 h 12254"/>
                <a:gd name="connsiteX4" fmla="*/ 90 w 11184"/>
                <a:gd name="connsiteY4" fmla="*/ 10425 h 12254"/>
                <a:gd name="connsiteX5" fmla="*/ 0 w 11184"/>
                <a:gd name="connsiteY5" fmla="*/ 1634 h 1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" h="12254">
                  <a:moveTo>
                    <a:pt x="0" y="1634"/>
                  </a:moveTo>
                  <a:lnTo>
                    <a:pt x="11184" y="0"/>
                  </a:lnTo>
                  <a:lnTo>
                    <a:pt x="11082" y="11060"/>
                  </a:lnTo>
                  <a:lnTo>
                    <a:pt x="2706" y="12254"/>
                  </a:lnTo>
                  <a:lnTo>
                    <a:pt x="90" y="10425"/>
                  </a:lnTo>
                  <a:cubicBezTo>
                    <a:pt x="60" y="7495"/>
                    <a:pt x="30" y="4564"/>
                    <a:pt x="0" y="16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" name="Dik Üçgen 2"/>
            <p:cNvSpPr/>
            <p:nvPr/>
          </p:nvSpPr>
          <p:spPr>
            <a:xfrm rot="5400000">
              <a:off x="-2238134" y="2216123"/>
              <a:ext cx="8215420" cy="3740985"/>
            </a:xfrm>
            <a:custGeom>
              <a:avLst/>
              <a:gdLst>
                <a:gd name="connsiteX0" fmla="*/ 0 w 4343400"/>
                <a:gd name="connsiteY0" fmla="*/ 3771900 h 3771900"/>
                <a:gd name="connsiteX1" fmla="*/ 0 w 4343400"/>
                <a:gd name="connsiteY1" fmla="*/ 0 h 3771900"/>
                <a:gd name="connsiteX2" fmla="*/ 4343400 w 4343400"/>
                <a:gd name="connsiteY2" fmla="*/ 3771900 h 3771900"/>
                <a:gd name="connsiteX3" fmla="*/ 0 w 4343400"/>
                <a:gd name="connsiteY3" fmla="*/ 3771900 h 3771900"/>
                <a:gd name="connsiteX0" fmla="*/ 0 w 4343400"/>
                <a:gd name="connsiteY0" fmla="*/ 3528831 h 3528831"/>
                <a:gd name="connsiteX1" fmla="*/ 11575 w 4343400"/>
                <a:gd name="connsiteY1" fmla="*/ 0 h 3528831"/>
                <a:gd name="connsiteX2" fmla="*/ 4343400 w 4343400"/>
                <a:gd name="connsiteY2" fmla="*/ 3528831 h 3528831"/>
                <a:gd name="connsiteX3" fmla="*/ 0 w 4343400"/>
                <a:gd name="connsiteY3" fmla="*/ 3528831 h 3528831"/>
                <a:gd name="connsiteX0" fmla="*/ 34974 w 4378374"/>
                <a:gd name="connsiteY0" fmla="*/ 3725601 h 3725601"/>
                <a:gd name="connsiteX1" fmla="*/ 248 w 4378374"/>
                <a:gd name="connsiteY1" fmla="*/ 0 h 3725601"/>
                <a:gd name="connsiteX2" fmla="*/ 4378374 w 4378374"/>
                <a:gd name="connsiteY2" fmla="*/ 3725601 h 3725601"/>
                <a:gd name="connsiteX3" fmla="*/ 34974 w 4378374"/>
                <a:gd name="connsiteY3" fmla="*/ 3725601 h 3725601"/>
                <a:gd name="connsiteX0" fmla="*/ 34974 w 8209597"/>
                <a:gd name="connsiteY0" fmla="*/ 3725601 h 3737175"/>
                <a:gd name="connsiteX1" fmla="*/ 248 w 8209597"/>
                <a:gd name="connsiteY1" fmla="*/ 0 h 3737175"/>
                <a:gd name="connsiteX2" fmla="*/ 8209597 w 8209597"/>
                <a:gd name="connsiteY2" fmla="*/ 3737175 h 3737175"/>
                <a:gd name="connsiteX3" fmla="*/ 34974 w 8209597"/>
                <a:gd name="connsiteY3" fmla="*/ 3725601 h 3737175"/>
                <a:gd name="connsiteX0" fmla="*/ 25516 w 8209664"/>
                <a:gd name="connsiteY0" fmla="*/ 3740841 h 3740841"/>
                <a:gd name="connsiteX1" fmla="*/ 315 w 8209664"/>
                <a:gd name="connsiteY1" fmla="*/ 0 h 3740841"/>
                <a:gd name="connsiteX2" fmla="*/ 8209664 w 8209664"/>
                <a:gd name="connsiteY2" fmla="*/ 3737175 h 3740841"/>
                <a:gd name="connsiteX3" fmla="*/ 25516 w 8209664"/>
                <a:gd name="connsiteY3" fmla="*/ 3740841 h 3740841"/>
                <a:gd name="connsiteX0" fmla="*/ 21744 w 8209702"/>
                <a:gd name="connsiteY0" fmla="*/ 3740844 h 3740844"/>
                <a:gd name="connsiteX1" fmla="*/ 353 w 8209702"/>
                <a:gd name="connsiteY1" fmla="*/ 0 h 3740844"/>
                <a:gd name="connsiteX2" fmla="*/ 8209702 w 8209702"/>
                <a:gd name="connsiteY2" fmla="*/ 3737175 h 3740844"/>
                <a:gd name="connsiteX3" fmla="*/ 21744 w 8209702"/>
                <a:gd name="connsiteY3" fmla="*/ 3740844 h 3740844"/>
                <a:gd name="connsiteX0" fmla="*/ 21744 w 8074447"/>
                <a:gd name="connsiteY0" fmla="*/ 3740844 h 3742890"/>
                <a:gd name="connsiteX1" fmla="*/ 353 w 8074447"/>
                <a:gd name="connsiteY1" fmla="*/ 0 h 3742890"/>
                <a:gd name="connsiteX2" fmla="*/ 8074447 w 8074447"/>
                <a:gd name="connsiteY2" fmla="*/ 3742890 h 3742890"/>
                <a:gd name="connsiteX3" fmla="*/ 21744 w 8074447"/>
                <a:gd name="connsiteY3" fmla="*/ 3740844 h 3742890"/>
                <a:gd name="connsiteX0" fmla="*/ 21744 w 8215420"/>
                <a:gd name="connsiteY0" fmla="*/ 3740844 h 3740985"/>
                <a:gd name="connsiteX1" fmla="*/ 353 w 8215420"/>
                <a:gd name="connsiteY1" fmla="*/ 0 h 3740985"/>
                <a:gd name="connsiteX2" fmla="*/ 8215420 w 8215420"/>
                <a:gd name="connsiteY2" fmla="*/ 3740985 h 3740985"/>
                <a:gd name="connsiteX3" fmla="*/ 21744 w 8215420"/>
                <a:gd name="connsiteY3" fmla="*/ 3740844 h 374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5420" h="3740985">
                  <a:moveTo>
                    <a:pt x="21744" y="3740844"/>
                  </a:moveTo>
                  <a:cubicBezTo>
                    <a:pt x="25602" y="2564567"/>
                    <a:pt x="-3505" y="1176277"/>
                    <a:pt x="353" y="0"/>
                  </a:cubicBezTo>
                  <a:lnTo>
                    <a:pt x="8215420" y="3740985"/>
                  </a:lnTo>
                  <a:lnTo>
                    <a:pt x="21744" y="374084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1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17022" y="1943100"/>
            <a:ext cx="11177156" cy="44762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Peygamberimiz (</a:t>
            </a:r>
            <a:r>
              <a:rPr lang="tr-TR" sz="48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tr-TR" sz="4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"Küçüklerimize merhamet etmeyen, büyüklerimize SAYGI göstermeyen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bizden değildir"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buyur</a:t>
            </a:r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muştur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4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3BB39-5DE0-9403-FC34-A7CA8D3A2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830392" y="1485900"/>
            <a:ext cx="9448800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Saygı bir kimseye, 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 şeye karşı dikkatli, özenli, ölçülü davranmaya sebep olan sevgi duygusu, hürmet,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ihtiram anlamına gelir.</a:t>
            </a:r>
            <a:endParaRPr sz="4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F6AA64-8CAB-BA89-AD3D-88F76EDB2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946348" y="952500"/>
            <a:ext cx="12192000" cy="74308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İnsandan insana saygı;</a:t>
            </a:r>
          </a:p>
          <a:p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İNSAN </a:t>
            </a:r>
            <a:r>
              <a:rPr lang="tr-TR" sz="4800" b="1" dirty="0">
                <a:solidFill>
                  <a:schemeClr val="accent1">
                    <a:lumMod val="50000"/>
                  </a:schemeClr>
                </a:solidFill>
              </a:rPr>
              <a:t>-ı önemsemektir.</a:t>
            </a:r>
          </a:p>
          <a:p>
            <a:r>
              <a:rPr lang="tr-TR" sz="4800" b="1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accent1">
                    <a:lumMod val="50000"/>
                  </a:schemeClr>
                </a:solidFill>
              </a:rPr>
              <a:t>-ı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olduğu gibi kabul etmektir.</a:t>
            </a:r>
          </a:p>
          <a:p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-ı tanımaktır.</a:t>
            </a:r>
          </a:p>
          <a:p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-ı dinlemektir.</a:t>
            </a:r>
          </a:p>
          <a:p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-ı anlamaktır.</a:t>
            </a:r>
          </a:p>
          <a:p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-ı sevmektir.</a:t>
            </a:r>
          </a:p>
          <a:p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tr-TR" sz="4800" b="1" dirty="0" err="1">
                <a:solidFill>
                  <a:schemeClr val="tx2">
                    <a:lumMod val="75000"/>
                  </a:schemeClr>
                </a:solidFill>
              </a:rPr>
              <a:t>ın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fikirlerine saygı duymaktır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-a değer vermektir.</a:t>
            </a:r>
          </a:p>
          <a:p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tr-TR" sz="4800" b="1" dirty="0" err="1">
                <a:solidFill>
                  <a:schemeClr val="tx2">
                    <a:lumMod val="75000"/>
                  </a:schemeClr>
                </a:solidFill>
              </a:rPr>
              <a:t>ın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</a:rPr>
              <a:t>kalbini kırmamaktır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C19F3F9-C1E9-F5A0-5226-0B6C32969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43000" y="2247900"/>
            <a:ext cx="11696700" cy="433932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“Sevgi bir çiçekse saygı onu koruyan bir saksıdır. Çiçek solmaya başlamışsa dikkat edin saksı mutlaka çatlamıştır” </a:t>
            </a:r>
          </a:p>
          <a:p>
            <a:pPr>
              <a:lnSpc>
                <a:spcPct val="150000"/>
              </a:lnSpc>
            </a:pPr>
            <a:r>
              <a:rPr lang="tr-TR" sz="4000" b="1" dirty="0" err="1">
                <a:solidFill>
                  <a:schemeClr val="tx2">
                    <a:lumMod val="75000"/>
                  </a:schemeClr>
                </a:solidFill>
              </a:rPr>
              <a:t>Erich</a:t>
            </a:r>
            <a:r>
              <a:rPr lang="tr-TR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4000" b="1" dirty="0" err="1">
                <a:solidFill>
                  <a:schemeClr val="tx2">
                    <a:lumMod val="75000"/>
                  </a:schemeClr>
                </a:solidFill>
              </a:rPr>
              <a:t>Fromm</a:t>
            </a:r>
            <a:endParaRPr lang="tr-T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295400" y="1866900"/>
            <a:ext cx="11582400" cy="33682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 “Size bir 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selam 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verildiğinde ya daha güzeli ile ya da dengi ile karşılık verin.” 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(Nisa, 4/86)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143000" y="1638300"/>
            <a:ext cx="11201399" cy="5584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Peygamberimiz (</a:t>
            </a:r>
            <a:r>
              <a:rPr lang="tr-TR" sz="4800" b="1" dirty="0" err="1">
                <a:solidFill>
                  <a:schemeClr val="tx2">
                    <a:lumMod val="75000"/>
                  </a:schemeClr>
                </a:solidFill>
              </a:rPr>
              <a:t>sas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) şöyle buyuruyor:</a:t>
            </a:r>
          </a:p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“Kuşkusuz Allah seni çok şerefli, çok hürmetli, çok azametli kılmıştır fakat Mümin senden daha hürmetli ve daha saygı değerdir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 Üçgen 6"/>
          <p:cNvSpPr/>
          <p:nvPr/>
        </p:nvSpPr>
        <p:spPr>
          <a:xfrm rot="10800000">
            <a:off x="12039600" y="0"/>
            <a:ext cx="6248400" cy="52959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bject 6"/>
          <p:cNvSpPr txBox="1"/>
          <p:nvPr/>
        </p:nvSpPr>
        <p:spPr>
          <a:xfrm>
            <a:off x="1524000" y="1790700"/>
            <a:ext cx="11811000" cy="44762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SAYGI </a:t>
            </a:r>
            <a:endParaRPr lang="tr-TR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Kendimize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, büyüklerimize, </a:t>
            </a:r>
            <a:r>
              <a:rPr lang="tr-TR" sz="4800" b="1" dirty="0" smtClean="0">
                <a:solidFill>
                  <a:schemeClr val="accent1">
                    <a:lumMod val="50000"/>
                  </a:schemeClr>
                </a:solidFill>
              </a:rPr>
              <a:t>öğret</a:t>
            </a:r>
            <a:r>
              <a:rPr lang="tr-TR" sz="4800" b="1" dirty="0" smtClean="0">
                <a:solidFill>
                  <a:schemeClr val="tx2">
                    <a:lumMod val="75000"/>
                  </a:schemeClr>
                </a:solidFill>
              </a:rPr>
              <a:t>menlerimize</a:t>
            </a:r>
            <a:r>
              <a:rPr lang="tr-TR" sz="4800" b="1" dirty="0">
                <a:solidFill>
                  <a:schemeClr val="tx2">
                    <a:lumMod val="75000"/>
                  </a:schemeClr>
                </a:solidFill>
              </a:rPr>
              <a:t>, hayvanlara, çevremize, farklı kültür ve fikirlere…</a:t>
            </a:r>
            <a:endParaRPr sz="4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9123897"/>
            <a:ext cx="3124200" cy="73607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9227478"/>
            <a:ext cx="2493818" cy="528908"/>
          </a:xfrm>
          <a:prstGeom prst="rect">
            <a:avLst/>
          </a:prstGeom>
        </p:spPr>
      </p:pic>
      <p:sp>
        <p:nvSpPr>
          <p:cNvPr id="13" name="Dik Üçgen 12"/>
          <p:cNvSpPr/>
          <p:nvPr/>
        </p:nvSpPr>
        <p:spPr>
          <a:xfrm rot="16200000">
            <a:off x="8865793" y="849707"/>
            <a:ext cx="9904770" cy="8891155"/>
          </a:xfrm>
          <a:prstGeom prst="rtTriangl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5783" y="5163068"/>
            <a:ext cx="5077971" cy="50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DF017DE59BD9D4BA6A14289BDF31CE3" ma:contentTypeVersion="8" ma:contentTypeDescription="Yeni belge oluşturun." ma:contentTypeScope="" ma:versionID="af22cbab89b4cf8a322ef7331a02bd13">
  <xsd:schema xmlns:xsd="http://www.w3.org/2001/XMLSchema" xmlns:xs="http://www.w3.org/2001/XMLSchema" xmlns:p="http://schemas.microsoft.com/office/2006/metadata/properties" xmlns:ns1="http://schemas.microsoft.com/sharepoint/v3" xmlns:ns2="4a2ce632-3ebe-48ff-a8b1-ed342ea1f401" xmlns:ns3="68913d9e-3541-451c-9afb-339bfbb0cd4a" targetNamespace="http://schemas.microsoft.com/office/2006/metadata/properties" ma:root="true" ma:fieldsID="df2a8a5796dea366d8bd36830406520a" ns1:_="" ns2:_="" ns3:_="">
    <xsd:import namespace="http://schemas.microsoft.com/sharepoint/v3"/>
    <xsd:import namespace="4a2ce632-3ebe-48ff-a8b1-ed342ea1f401"/>
    <xsd:import namespace="68913d9e-3541-451c-9afb-339bfbb0cd4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Yayin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hidden="true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ce632-3ebe-48ff-a8b1-ed342ea1f4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1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12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Kurumsal Anahtar Sözcükler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description="" ma:hidden="true" ma:list="{50a209d2-4676-4faf-9977-419d27bce538}" ma:internalName="TaxCatchAll" ma:showField="CatchAllData" ma:web="4a2ce632-3ebe-48ff-a8b1-ed342ea1f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13d9e-3541-451c-9afb-339bfbb0cd4a" elementFormDefault="qualified">
    <xsd:import namespace="http://schemas.microsoft.com/office/2006/documentManagement/types"/>
    <xsd:import namespace="http://schemas.microsoft.com/office/infopath/2007/PartnerControls"/>
    <xsd:element name="YayinTarihi" ma:index="18" nillable="true" ma:displayName="Yayın Tarihi" ma:format="DateOnly" ma:internalName="Yayin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a2ce632-3ebe-48ff-a8b1-ed342ea1f4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DAGCkW5sDiI</TermName>
          <TermId xmlns="http://schemas.microsoft.com/office/infopath/2007/PartnerControls">db4e23ba-d74e-445a-81d2-82f99978d7e6</TermId>
        </TermInfo>
        <TermInfo xmlns="http://schemas.microsoft.com/office/infopath/2007/PartnerControls">
          <TermName xmlns="http://schemas.microsoft.com/office/infopath/2007/PartnerControls">BAC5iNIMxDk</TermName>
          <TermId xmlns="http://schemas.microsoft.com/office/infopath/2007/PartnerControls">634cc370-ed2e-4f79-818f-af44054f2071</TermId>
        </TermInfo>
      </Terms>
    </TaxKeywordTaxHTField>
    <YayinTarihi xmlns="68913d9e-3541-451c-9afb-339bfbb0cd4a" xsi:nil="true"/>
    <PublishingExpirationDate xmlns="http://schemas.microsoft.com/sharepoint/v3" xsi:nil="true"/>
    <PublishingStartDate xmlns="http://schemas.microsoft.com/sharepoint/v3" xsi:nil="true"/>
    <TaxCatchAll xmlns="4a2ce632-3ebe-48ff-a8b1-ed342ea1f401">
      <Value>968</Value>
      <Value>967</Value>
    </TaxCatchAll>
    <_dlc_DocId xmlns="4a2ce632-3ebe-48ff-a8b1-ed342ea1f401">DKFT66RQZEX3-1797567310-6758</_dlc_DocId>
    <_dlc_DocIdUrl xmlns="4a2ce632-3ebe-48ff-a8b1-ed342ea1f401">
      <Url>https://dinhizmetleri.diyanet.gov.tr/_layouts/15/DocIdRedir.aspx?ID=DKFT66RQZEX3-1797567310-6758</Url>
      <Description>DKFT66RQZEX3-1797567310-6758</Description>
    </_dlc_DocIdUrl>
  </documentManagement>
</p:properties>
</file>

<file path=customXml/itemProps1.xml><?xml version="1.0" encoding="utf-8"?>
<ds:datastoreItem xmlns:ds="http://schemas.openxmlformats.org/officeDocument/2006/customXml" ds:itemID="{8EB859A4-E8F7-4962-8F50-EBD303B9101E}"/>
</file>

<file path=customXml/itemProps2.xml><?xml version="1.0" encoding="utf-8"?>
<ds:datastoreItem xmlns:ds="http://schemas.openxmlformats.org/officeDocument/2006/customXml" ds:itemID="{6AF1AA7A-7396-49BD-9312-818D6349D69B}"/>
</file>

<file path=customXml/itemProps3.xml><?xml version="1.0" encoding="utf-8"?>
<ds:datastoreItem xmlns:ds="http://schemas.openxmlformats.org/officeDocument/2006/customXml" ds:itemID="{25E3585B-41DF-44AC-9915-CBFF496D073A}"/>
</file>

<file path=customXml/itemProps4.xml><?xml version="1.0" encoding="utf-8"?>
<ds:datastoreItem xmlns:ds="http://schemas.openxmlformats.org/officeDocument/2006/customXml" ds:itemID="{711123E7-B57B-46AD-A498-ADB53D25EE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418</Words>
  <Application>Microsoft Office PowerPoint</Application>
  <PresentationFormat>Özel</PresentationFormat>
  <Paragraphs>63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Lucida Sans Unicode</vt:lpstr>
      <vt:lpstr>Times New Roman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Kırmızı Köşegen Bloklar Temel Sade Sunum</dc:title>
  <dc:creator>ahmetsbaris</dc:creator>
  <cp:keywords>BAC5iNIMxDk; DAGCkW5sDiI</cp:keywords>
  <cp:lastModifiedBy>Idris YAVUZYIGIT</cp:lastModifiedBy>
  <cp:revision>84</cp:revision>
  <dcterms:created xsi:type="dcterms:W3CDTF">2024-04-16T09:57:47Z</dcterms:created>
  <dcterms:modified xsi:type="dcterms:W3CDTF">2024-12-26T10:15:42Z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Creator">
    <vt:lpwstr>Canva</vt:lpwstr>
  </property>
  <property fmtid="{D5CDD505-2E9C-101B-9397-08002B2CF9AE}" pid="4" name="LastSaved">
    <vt:filetime>2024-04-16T00:00:00Z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0x010100EDF017DE59BD9D4BA6A14289BDF31CE3</vt:lpwstr>
  </property>
  <property fmtid="{D5CDD505-2E9C-101B-9397-08002B2CF9AE}" pid="7" name="TaxKeyword">
    <vt:lpwstr>968;#DAGCkW5sDiI|db4e23ba-d74e-445a-81d2-82f99978d7e6;#967;#BAC5iNIMxDk|634cc370-ed2e-4f79-818f-af44054f2071</vt:lpwstr>
  </property>
  <property fmtid="{D5CDD505-2E9C-101B-9397-08002B2CF9AE}" pid="8" name="_dlc_DocIdItemGuid">
    <vt:lpwstr>86c5016e-1392-4a4c-896d-cd1858d2e59d</vt:lpwstr>
  </property>
</Properties>
</file>