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8" r:id="rId4"/>
    <p:sldId id="271" r:id="rId5"/>
    <p:sldId id="272" r:id="rId6"/>
    <p:sldId id="273" r:id="rId7"/>
    <p:sldId id="274" r:id="rId8"/>
    <p:sldId id="29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6" r:id="rId23"/>
    <p:sldId id="297" r:id="rId24"/>
    <p:sldId id="298" r:id="rId25"/>
    <p:sldId id="299" r:id="rId26"/>
    <p:sldId id="300" r:id="rId27"/>
    <p:sldId id="269" r:id="rId28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8A54"/>
    <a:srgbClr val="65212A"/>
    <a:srgbClr val="B2101F"/>
    <a:srgbClr val="B10F1F"/>
    <a:srgbClr val="7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755" autoAdjust="0"/>
  </p:normalViewPr>
  <p:slideViewPr>
    <p:cSldViewPr>
      <p:cViewPr varScale="1">
        <p:scale>
          <a:sx n="61" d="100"/>
          <a:sy n="61" d="100"/>
        </p:scale>
        <p:origin x="104" y="19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7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0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6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06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45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9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7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7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1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1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10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 14"/>
          <p:cNvGrpSpPr/>
          <p:nvPr/>
        </p:nvGrpSpPr>
        <p:grpSpPr>
          <a:xfrm>
            <a:off x="7467022" y="-1903"/>
            <a:ext cx="10820978" cy="10288903"/>
            <a:chOff x="7467600" y="-1903"/>
            <a:chExt cx="10820978" cy="10288903"/>
          </a:xfrm>
        </p:grpSpPr>
        <p:sp>
          <p:nvSpPr>
            <p:cNvPr id="13" name="Tek Köşesi Kesik Dikdörtgen 12"/>
            <p:cNvSpPr/>
            <p:nvPr/>
          </p:nvSpPr>
          <p:spPr>
            <a:xfrm flipV="1">
              <a:off x="7467600" y="-1903"/>
              <a:ext cx="9095508" cy="10288038"/>
            </a:xfrm>
            <a:custGeom>
              <a:avLst/>
              <a:gdLst>
                <a:gd name="connsiteX0" fmla="*/ 0 w 12192000"/>
                <a:gd name="connsiteY0" fmla="*/ 0 h 10287000"/>
                <a:gd name="connsiteX1" fmla="*/ 7048500 w 12192000"/>
                <a:gd name="connsiteY1" fmla="*/ 0 h 10287000"/>
                <a:gd name="connsiteX2" fmla="*/ 12192000 w 12192000"/>
                <a:gd name="connsiteY2" fmla="*/ 5143500 h 10287000"/>
                <a:gd name="connsiteX3" fmla="*/ 12192000 w 12192000"/>
                <a:gd name="connsiteY3" fmla="*/ 10287000 h 10287000"/>
                <a:gd name="connsiteX4" fmla="*/ 0 w 12192000"/>
                <a:gd name="connsiteY4" fmla="*/ 10287000 h 10287000"/>
                <a:gd name="connsiteX5" fmla="*/ 0 w 12192000"/>
                <a:gd name="connsiteY5" fmla="*/ 0 h 10287000"/>
                <a:gd name="connsiteX0" fmla="*/ 0 w 12192000"/>
                <a:gd name="connsiteY0" fmla="*/ 0 h 10287000"/>
                <a:gd name="connsiteX1" fmla="*/ 7412182 w 12192000"/>
                <a:gd name="connsiteY1" fmla="*/ 0 h 10287000"/>
                <a:gd name="connsiteX2" fmla="*/ 12192000 w 12192000"/>
                <a:gd name="connsiteY2" fmla="*/ 5143500 h 10287000"/>
                <a:gd name="connsiteX3" fmla="*/ 12192000 w 12192000"/>
                <a:gd name="connsiteY3" fmla="*/ 10287000 h 10287000"/>
                <a:gd name="connsiteX4" fmla="*/ 0 w 12192000"/>
                <a:gd name="connsiteY4" fmla="*/ 10287000 h 10287000"/>
                <a:gd name="connsiteX5" fmla="*/ 0 w 12192000"/>
                <a:gd name="connsiteY5" fmla="*/ 0 h 10287000"/>
                <a:gd name="connsiteX0" fmla="*/ 0 w 12192000"/>
                <a:gd name="connsiteY0" fmla="*/ 0 h 10287000"/>
                <a:gd name="connsiteX1" fmla="*/ 7412182 w 12192000"/>
                <a:gd name="connsiteY1" fmla="*/ 0 h 10287000"/>
                <a:gd name="connsiteX2" fmla="*/ 10009909 w 12192000"/>
                <a:gd name="connsiteY2" fmla="*/ 5476009 h 10287000"/>
                <a:gd name="connsiteX3" fmla="*/ 12192000 w 12192000"/>
                <a:gd name="connsiteY3" fmla="*/ 10287000 h 10287000"/>
                <a:gd name="connsiteX4" fmla="*/ 0 w 12192000"/>
                <a:gd name="connsiteY4" fmla="*/ 10287000 h 10287000"/>
                <a:gd name="connsiteX5" fmla="*/ 0 w 12192000"/>
                <a:gd name="connsiteY5" fmla="*/ 0 h 10287000"/>
                <a:gd name="connsiteX0" fmla="*/ 0 w 12192000"/>
                <a:gd name="connsiteY0" fmla="*/ 0 h 10287000"/>
                <a:gd name="connsiteX1" fmla="*/ 7412182 w 12192000"/>
                <a:gd name="connsiteY1" fmla="*/ 0 h 10287000"/>
                <a:gd name="connsiteX2" fmla="*/ 9864436 w 12192000"/>
                <a:gd name="connsiteY2" fmla="*/ 5517573 h 10287000"/>
                <a:gd name="connsiteX3" fmla="*/ 12192000 w 12192000"/>
                <a:gd name="connsiteY3" fmla="*/ 10287000 h 10287000"/>
                <a:gd name="connsiteX4" fmla="*/ 0 w 12192000"/>
                <a:gd name="connsiteY4" fmla="*/ 10287000 h 10287000"/>
                <a:gd name="connsiteX5" fmla="*/ 0 w 12192000"/>
                <a:gd name="connsiteY5" fmla="*/ 0 h 10287000"/>
                <a:gd name="connsiteX0" fmla="*/ 0 w 12192000"/>
                <a:gd name="connsiteY0" fmla="*/ 0 h 10287000"/>
                <a:gd name="connsiteX1" fmla="*/ 7412182 w 12192000"/>
                <a:gd name="connsiteY1" fmla="*/ 0 h 10287000"/>
                <a:gd name="connsiteX2" fmla="*/ 9957954 w 12192000"/>
                <a:gd name="connsiteY2" fmla="*/ 5486400 h 10287000"/>
                <a:gd name="connsiteX3" fmla="*/ 12192000 w 12192000"/>
                <a:gd name="connsiteY3" fmla="*/ 10287000 h 10287000"/>
                <a:gd name="connsiteX4" fmla="*/ 0 w 12192000"/>
                <a:gd name="connsiteY4" fmla="*/ 10287000 h 10287000"/>
                <a:gd name="connsiteX5" fmla="*/ 0 w 12192000"/>
                <a:gd name="connsiteY5" fmla="*/ 0 h 10287000"/>
                <a:gd name="connsiteX0" fmla="*/ 0 w 12192000"/>
                <a:gd name="connsiteY0" fmla="*/ 0 h 10297391"/>
                <a:gd name="connsiteX1" fmla="*/ 7412182 w 12192000"/>
                <a:gd name="connsiteY1" fmla="*/ 0 h 10297391"/>
                <a:gd name="connsiteX2" fmla="*/ 9957954 w 12192000"/>
                <a:gd name="connsiteY2" fmla="*/ 5486400 h 10297391"/>
                <a:gd name="connsiteX3" fmla="*/ 12192000 w 12192000"/>
                <a:gd name="connsiteY3" fmla="*/ 10287000 h 10297391"/>
                <a:gd name="connsiteX4" fmla="*/ 7845137 w 12192000"/>
                <a:gd name="connsiteY4" fmla="*/ 10297391 h 10297391"/>
                <a:gd name="connsiteX5" fmla="*/ 0 w 12192000"/>
                <a:gd name="connsiteY5" fmla="*/ 0 h 10297391"/>
                <a:gd name="connsiteX0" fmla="*/ 0 w 12192000"/>
                <a:gd name="connsiteY0" fmla="*/ 0 h 10287000"/>
                <a:gd name="connsiteX1" fmla="*/ 7412182 w 12192000"/>
                <a:gd name="connsiteY1" fmla="*/ 0 h 10287000"/>
                <a:gd name="connsiteX2" fmla="*/ 9957954 w 12192000"/>
                <a:gd name="connsiteY2" fmla="*/ 5486400 h 10287000"/>
                <a:gd name="connsiteX3" fmla="*/ 12192000 w 12192000"/>
                <a:gd name="connsiteY3" fmla="*/ 10287000 h 10287000"/>
                <a:gd name="connsiteX4" fmla="*/ 9185565 w 12192000"/>
                <a:gd name="connsiteY4" fmla="*/ 10203873 h 10287000"/>
                <a:gd name="connsiteX5" fmla="*/ 0 w 12192000"/>
                <a:gd name="connsiteY5" fmla="*/ 0 h 10287000"/>
                <a:gd name="connsiteX0" fmla="*/ 0 w 12192000"/>
                <a:gd name="connsiteY0" fmla="*/ 0 h 10307782"/>
                <a:gd name="connsiteX1" fmla="*/ 7412182 w 12192000"/>
                <a:gd name="connsiteY1" fmla="*/ 0 h 10307782"/>
                <a:gd name="connsiteX2" fmla="*/ 9957954 w 12192000"/>
                <a:gd name="connsiteY2" fmla="*/ 5486400 h 10307782"/>
                <a:gd name="connsiteX3" fmla="*/ 12192000 w 12192000"/>
                <a:gd name="connsiteY3" fmla="*/ 10287000 h 10307782"/>
                <a:gd name="connsiteX4" fmla="*/ 7834747 w 12192000"/>
                <a:gd name="connsiteY4" fmla="*/ 10307782 h 10307782"/>
                <a:gd name="connsiteX5" fmla="*/ 0 w 12192000"/>
                <a:gd name="connsiteY5" fmla="*/ 0 h 10307782"/>
                <a:gd name="connsiteX0" fmla="*/ 0 w 7848600"/>
                <a:gd name="connsiteY0" fmla="*/ 0 h 10328564"/>
                <a:gd name="connsiteX1" fmla="*/ 3068782 w 7848600"/>
                <a:gd name="connsiteY1" fmla="*/ 20782 h 10328564"/>
                <a:gd name="connsiteX2" fmla="*/ 5614554 w 7848600"/>
                <a:gd name="connsiteY2" fmla="*/ 5507182 h 10328564"/>
                <a:gd name="connsiteX3" fmla="*/ 7848600 w 7848600"/>
                <a:gd name="connsiteY3" fmla="*/ 10307782 h 10328564"/>
                <a:gd name="connsiteX4" fmla="*/ 3491347 w 7848600"/>
                <a:gd name="connsiteY4" fmla="*/ 10328564 h 10328564"/>
                <a:gd name="connsiteX5" fmla="*/ 0 w 7848600"/>
                <a:gd name="connsiteY5" fmla="*/ 0 h 10328564"/>
                <a:gd name="connsiteX0" fmla="*/ 0 w 9085118"/>
                <a:gd name="connsiteY0" fmla="*/ 51955 h 10307782"/>
                <a:gd name="connsiteX1" fmla="*/ 4305300 w 9085118"/>
                <a:gd name="connsiteY1" fmla="*/ 0 h 10307782"/>
                <a:gd name="connsiteX2" fmla="*/ 6851072 w 9085118"/>
                <a:gd name="connsiteY2" fmla="*/ 5486400 h 10307782"/>
                <a:gd name="connsiteX3" fmla="*/ 9085118 w 9085118"/>
                <a:gd name="connsiteY3" fmla="*/ 10287000 h 10307782"/>
                <a:gd name="connsiteX4" fmla="*/ 4727865 w 9085118"/>
                <a:gd name="connsiteY4" fmla="*/ 10307782 h 10307782"/>
                <a:gd name="connsiteX5" fmla="*/ 0 w 9085118"/>
                <a:gd name="connsiteY5" fmla="*/ 51955 h 10307782"/>
                <a:gd name="connsiteX0" fmla="*/ 0 w 9095508"/>
                <a:gd name="connsiteY0" fmla="*/ 51955 h 10307782"/>
                <a:gd name="connsiteX1" fmla="*/ 4305300 w 9095508"/>
                <a:gd name="connsiteY1" fmla="*/ 0 h 10307782"/>
                <a:gd name="connsiteX2" fmla="*/ 6851072 w 9095508"/>
                <a:gd name="connsiteY2" fmla="*/ 5486400 h 10307782"/>
                <a:gd name="connsiteX3" fmla="*/ 9095508 w 9095508"/>
                <a:gd name="connsiteY3" fmla="*/ 10307782 h 10307782"/>
                <a:gd name="connsiteX4" fmla="*/ 4727865 w 9095508"/>
                <a:gd name="connsiteY4" fmla="*/ 10307782 h 10307782"/>
                <a:gd name="connsiteX5" fmla="*/ 0 w 9095508"/>
                <a:gd name="connsiteY5" fmla="*/ 51955 h 10307782"/>
                <a:gd name="connsiteX0" fmla="*/ 0 w 9093603"/>
                <a:gd name="connsiteY0" fmla="*/ 31000 h 10307782"/>
                <a:gd name="connsiteX1" fmla="*/ 4303395 w 9093603"/>
                <a:gd name="connsiteY1" fmla="*/ 0 h 10307782"/>
                <a:gd name="connsiteX2" fmla="*/ 6849167 w 9093603"/>
                <a:gd name="connsiteY2" fmla="*/ 5486400 h 10307782"/>
                <a:gd name="connsiteX3" fmla="*/ 9093603 w 9093603"/>
                <a:gd name="connsiteY3" fmla="*/ 10307782 h 10307782"/>
                <a:gd name="connsiteX4" fmla="*/ 4725960 w 9093603"/>
                <a:gd name="connsiteY4" fmla="*/ 10307782 h 10307782"/>
                <a:gd name="connsiteX5" fmla="*/ 0 w 9093603"/>
                <a:gd name="connsiteY5" fmla="*/ 31000 h 10307782"/>
                <a:gd name="connsiteX0" fmla="*/ 0 w 9093603"/>
                <a:gd name="connsiteY0" fmla="*/ 38620 h 10307782"/>
                <a:gd name="connsiteX1" fmla="*/ 4303395 w 9093603"/>
                <a:gd name="connsiteY1" fmla="*/ 0 h 10307782"/>
                <a:gd name="connsiteX2" fmla="*/ 6849167 w 9093603"/>
                <a:gd name="connsiteY2" fmla="*/ 5486400 h 10307782"/>
                <a:gd name="connsiteX3" fmla="*/ 9093603 w 9093603"/>
                <a:gd name="connsiteY3" fmla="*/ 10307782 h 10307782"/>
                <a:gd name="connsiteX4" fmla="*/ 4725960 w 9093603"/>
                <a:gd name="connsiteY4" fmla="*/ 10307782 h 10307782"/>
                <a:gd name="connsiteX5" fmla="*/ 0 w 9093603"/>
                <a:gd name="connsiteY5" fmla="*/ 38620 h 10307782"/>
                <a:gd name="connsiteX0" fmla="*/ 0 w 9093603"/>
                <a:gd name="connsiteY0" fmla="*/ 8140 h 10277302"/>
                <a:gd name="connsiteX1" fmla="*/ 4291965 w 9093603"/>
                <a:gd name="connsiteY1" fmla="*/ 0 h 10277302"/>
                <a:gd name="connsiteX2" fmla="*/ 6849167 w 9093603"/>
                <a:gd name="connsiteY2" fmla="*/ 5455920 h 10277302"/>
                <a:gd name="connsiteX3" fmla="*/ 9093603 w 9093603"/>
                <a:gd name="connsiteY3" fmla="*/ 10277302 h 10277302"/>
                <a:gd name="connsiteX4" fmla="*/ 4725960 w 9093603"/>
                <a:gd name="connsiteY4" fmla="*/ 10277302 h 10277302"/>
                <a:gd name="connsiteX5" fmla="*/ 0 w 9093603"/>
                <a:gd name="connsiteY5" fmla="*/ 8140 h 10277302"/>
                <a:gd name="connsiteX0" fmla="*/ 0 w 9095508"/>
                <a:gd name="connsiteY0" fmla="*/ 8140 h 10281112"/>
                <a:gd name="connsiteX1" fmla="*/ 4291965 w 9095508"/>
                <a:gd name="connsiteY1" fmla="*/ 0 h 10281112"/>
                <a:gd name="connsiteX2" fmla="*/ 6849167 w 9095508"/>
                <a:gd name="connsiteY2" fmla="*/ 5455920 h 10281112"/>
                <a:gd name="connsiteX3" fmla="*/ 9095508 w 9095508"/>
                <a:gd name="connsiteY3" fmla="*/ 10281112 h 10281112"/>
                <a:gd name="connsiteX4" fmla="*/ 4725960 w 9095508"/>
                <a:gd name="connsiteY4" fmla="*/ 10277302 h 10281112"/>
                <a:gd name="connsiteX5" fmla="*/ 0 w 9095508"/>
                <a:gd name="connsiteY5" fmla="*/ 8140 h 10281112"/>
                <a:gd name="connsiteX0" fmla="*/ 0 w 9095508"/>
                <a:gd name="connsiteY0" fmla="*/ 8140 h 10281112"/>
                <a:gd name="connsiteX1" fmla="*/ 4291965 w 9095508"/>
                <a:gd name="connsiteY1" fmla="*/ 0 h 10281112"/>
                <a:gd name="connsiteX2" fmla="*/ 6849167 w 9095508"/>
                <a:gd name="connsiteY2" fmla="*/ 5455920 h 10281112"/>
                <a:gd name="connsiteX3" fmla="*/ 9095508 w 9095508"/>
                <a:gd name="connsiteY3" fmla="*/ 10281112 h 10281112"/>
                <a:gd name="connsiteX4" fmla="*/ 4725960 w 9095508"/>
                <a:gd name="connsiteY4" fmla="*/ 10279207 h 10281112"/>
                <a:gd name="connsiteX5" fmla="*/ 0 w 9095508"/>
                <a:gd name="connsiteY5" fmla="*/ 8140 h 10281112"/>
                <a:gd name="connsiteX0" fmla="*/ 0 w 9095508"/>
                <a:gd name="connsiteY0" fmla="*/ 8140 h 10283015"/>
                <a:gd name="connsiteX1" fmla="*/ 4291965 w 9095508"/>
                <a:gd name="connsiteY1" fmla="*/ 0 h 10283015"/>
                <a:gd name="connsiteX2" fmla="*/ 6849167 w 9095508"/>
                <a:gd name="connsiteY2" fmla="*/ 5455920 h 10283015"/>
                <a:gd name="connsiteX3" fmla="*/ 9095508 w 9095508"/>
                <a:gd name="connsiteY3" fmla="*/ 10281112 h 10283015"/>
                <a:gd name="connsiteX4" fmla="*/ 4725960 w 9095508"/>
                <a:gd name="connsiteY4" fmla="*/ 10283015 h 10283015"/>
                <a:gd name="connsiteX5" fmla="*/ 0 w 9095508"/>
                <a:gd name="connsiteY5" fmla="*/ 8140 h 10283015"/>
                <a:gd name="connsiteX0" fmla="*/ 0 w 9095508"/>
                <a:gd name="connsiteY0" fmla="*/ 0 h 10284398"/>
                <a:gd name="connsiteX1" fmla="*/ 4291965 w 9095508"/>
                <a:gd name="connsiteY1" fmla="*/ 1383 h 10284398"/>
                <a:gd name="connsiteX2" fmla="*/ 6849167 w 9095508"/>
                <a:gd name="connsiteY2" fmla="*/ 5457303 h 10284398"/>
                <a:gd name="connsiteX3" fmla="*/ 9095508 w 9095508"/>
                <a:gd name="connsiteY3" fmla="*/ 10282495 h 10284398"/>
                <a:gd name="connsiteX4" fmla="*/ 4725960 w 9095508"/>
                <a:gd name="connsiteY4" fmla="*/ 10284398 h 10284398"/>
                <a:gd name="connsiteX5" fmla="*/ 0 w 9095508"/>
                <a:gd name="connsiteY5" fmla="*/ 0 h 10284398"/>
                <a:gd name="connsiteX0" fmla="*/ 0 w 9095508"/>
                <a:gd name="connsiteY0" fmla="*/ 522 h 10284920"/>
                <a:gd name="connsiteX1" fmla="*/ 4291965 w 9095508"/>
                <a:gd name="connsiteY1" fmla="*/ 0 h 10284920"/>
                <a:gd name="connsiteX2" fmla="*/ 6849167 w 9095508"/>
                <a:gd name="connsiteY2" fmla="*/ 5457825 h 10284920"/>
                <a:gd name="connsiteX3" fmla="*/ 9095508 w 9095508"/>
                <a:gd name="connsiteY3" fmla="*/ 10283017 h 10284920"/>
                <a:gd name="connsiteX4" fmla="*/ 4725960 w 9095508"/>
                <a:gd name="connsiteY4" fmla="*/ 10284920 h 10284920"/>
                <a:gd name="connsiteX5" fmla="*/ 0 w 9095508"/>
                <a:gd name="connsiteY5" fmla="*/ 522 h 10284920"/>
                <a:gd name="connsiteX0" fmla="*/ 0 w 9095508"/>
                <a:gd name="connsiteY0" fmla="*/ 522 h 10284920"/>
                <a:gd name="connsiteX1" fmla="*/ 4259580 w 9095508"/>
                <a:gd name="connsiteY1" fmla="*/ 0 h 10284920"/>
                <a:gd name="connsiteX2" fmla="*/ 6849167 w 9095508"/>
                <a:gd name="connsiteY2" fmla="*/ 5457825 h 10284920"/>
                <a:gd name="connsiteX3" fmla="*/ 9095508 w 9095508"/>
                <a:gd name="connsiteY3" fmla="*/ 10283017 h 10284920"/>
                <a:gd name="connsiteX4" fmla="*/ 4725960 w 9095508"/>
                <a:gd name="connsiteY4" fmla="*/ 10284920 h 10284920"/>
                <a:gd name="connsiteX5" fmla="*/ 0 w 9095508"/>
                <a:gd name="connsiteY5" fmla="*/ 522 h 1028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5508" h="10284920">
                  <a:moveTo>
                    <a:pt x="0" y="522"/>
                  </a:moveTo>
                  <a:lnTo>
                    <a:pt x="4259580" y="0"/>
                  </a:lnTo>
                  <a:lnTo>
                    <a:pt x="6849167" y="5457825"/>
                  </a:lnTo>
                  <a:lnTo>
                    <a:pt x="9095508" y="10283017"/>
                  </a:lnTo>
                  <a:lnTo>
                    <a:pt x="4725960" y="1028492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1727758" y="0"/>
              <a:ext cx="6560820" cy="10287000"/>
            </a:xfrm>
            <a:custGeom>
              <a:avLst/>
              <a:gdLst/>
              <a:ahLst/>
              <a:cxnLst/>
              <a:rect l="l" t="t" r="r" b="b"/>
              <a:pathLst>
                <a:path w="6560819" h="10287000">
                  <a:moveTo>
                    <a:pt x="6560243" y="10287000"/>
                  </a:moveTo>
                  <a:lnTo>
                    <a:pt x="0" y="10287000"/>
                  </a:lnTo>
                  <a:lnTo>
                    <a:pt x="4760048" y="0"/>
                  </a:lnTo>
                  <a:lnTo>
                    <a:pt x="6560243" y="0"/>
                  </a:lnTo>
                  <a:lnTo>
                    <a:pt x="6560243" y="10287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90600" y="6134100"/>
            <a:ext cx="12192000" cy="1247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tr-TR" sz="8000" b="1" spc="805" dirty="0">
                <a:solidFill>
                  <a:srgbClr val="FFFFFF"/>
                </a:solidFill>
                <a:latin typeface="Arial Black" panose="020B0A04020102020204" pitchFamily="34" charset="0"/>
                <a:cs typeface="Arial Narrow"/>
              </a:rPr>
              <a:t>SORUMLULUK</a:t>
            </a:r>
            <a:endParaRPr sz="8000" dirty="0">
              <a:latin typeface="Arial Black" panose="020B0A04020102020204" pitchFamily="34" charset="0"/>
              <a:cs typeface="Arial Narrow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3900"/>
            <a:ext cx="2854048" cy="285404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600191"/>
            <a:ext cx="5388175" cy="1269472"/>
          </a:xfrm>
          <a:prstGeom prst="rect">
            <a:avLst/>
          </a:prstGeom>
        </p:spPr>
      </p:pic>
      <p:sp>
        <p:nvSpPr>
          <p:cNvPr id="9" name="object 6"/>
          <p:cNvSpPr txBox="1"/>
          <p:nvPr/>
        </p:nvSpPr>
        <p:spPr>
          <a:xfrm>
            <a:off x="1174531" y="7485446"/>
            <a:ext cx="76104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DEĞERLERİMLE </a:t>
            </a:r>
            <a:r>
              <a:rPr lang="tr-TR" sz="320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HAYAT </a:t>
            </a:r>
            <a:r>
              <a:rPr lang="tr-TR" sz="320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BULUYORUM-5</a:t>
            </a:r>
            <a:endParaRPr lang="tr-TR" sz="3200" dirty="0" smtClean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295400" y="800100"/>
            <a:ext cx="11469692" cy="710931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914400" indent="-914400">
              <a:lnSpc>
                <a:spcPct val="150000"/>
              </a:lnSpc>
              <a:buAutoNum type="arabicPeriod" startAt="2"/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Sosyal sorumluluk</a:t>
            </a:r>
          </a:p>
          <a:p>
            <a:pPr>
              <a:lnSpc>
                <a:spcPct val="150000"/>
              </a:lnSpc>
            </a:pPr>
            <a:endParaRPr lang="tr-TR" sz="24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tr-TR" sz="4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ir topluluk içinde bana düşen görevleri yerine getirebiliyor muyum? Birden fazla kişi ile ortak bir hedef için beraber çalışabiliyor muyum?</a:t>
            </a:r>
            <a:r>
              <a:rPr lang="tr-TR" sz="4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 sorusuna verilen bir cevaptır. 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2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188148" y="1642479"/>
            <a:ext cx="12856738" cy="410689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r-TR" sz="4400" b="1" dirty="0">
                <a:solidFill>
                  <a:schemeClr val="bg2">
                    <a:lumMod val="25000"/>
                  </a:schemeClr>
                </a:solidFill>
              </a:rPr>
              <a:t>Örneğin Peygamberimiz (</a:t>
            </a:r>
            <a:r>
              <a:rPr lang="tr-TR" sz="4400" b="1" dirty="0" err="1">
                <a:solidFill>
                  <a:schemeClr val="bg2">
                    <a:lumMod val="25000"/>
                  </a:schemeClr>
                </a:solidFill>
              </a:rPr>
              <a:t>sas</a:t>
            </a:r>
            <a:r>
              <a:rPr lang="tr-TR" sz="4400" b="1" dirty="0">
                <a:solidFill>
                  <a:schemeClr val="bg2">
                    <a:lumMod val="25000"/>
                  </a:schemeClr>
                </a:solidFill>
              </a:rPr>
              <a:t>) </a:t>
            </a:r>
          </a:p>
          <a:p>
            <a:pPr lvl="0" algn="ctr">
              <a:lnSpc>
                <a:spcPct val="150000"/>
              </a:lnSpc>
            </a:pPr>
            <a:r>
              <a:rPr lang="tr-TR" sz="4400" b="1" dirty="0">
                <a:solidFill>
                  <a:schemeClr val="bg2">
                    <a:lumMod val="25000"/>
                  </a:schemeClr>
                </a:solidFill>
              </a:rPr>
              <a:t>“Komşusu açken tok yatan bizden değildir” hadisi ile bize komşuların birbirlerine karşı sorumlulukları olduğunu hatırlatmaktadır. 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5000" y="4801325"/>
            <a:ext cx="4831667" cy="483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6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3252" y="1028700"/>
            <a:ext cx="13172528" cy="74308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Peygamberimizden (</a:t>
            </a:r>
            <a:r>
              <a:rPr lang="tr-TR" sz="4800" b="1" dirty="0" err="1">
                <a:solidFill>
                  <a:schemeClr val="bg2">
                    <a:lumMod val="25000"/>
                  </a:schemeClr>
                </a:solidFill>
              </a:rPr>
              <a:t>sas</a:t>
            </a: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) 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bazı sosyal sorumluluk örnekleri:</a:t>
            </a:r>
          </a:p>
          <a:p>
            <a:pPr algn="ctr">
              <a:lnSpc>
                <a:spcPct val="150000"/>
              </a:lnSpc>
            </a:pPr>
            <a:endParaRPr lang="tr-TR" sz="3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Tebessüm etmek,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İyiliği tavsiye etmek,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Hayvanlara eziyet etmemek, 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Yoldaki taşı kenara itmek…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5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295400" y="2095500"/>
            <a:ext cx="11582400" cy="323133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Bir toplumu,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“neme lazım (beni ilgilendirmez)” düşüncesi yok eder. </a:t>
            </a:r>
            <a:endParaRPr lang="tr-T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8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458153" y="1091513"/>
            <a:ext cx="12703386" cy="74308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Öyleyse bir arkadaşımıza haksızlık yapıldığını gördüğümüzde bu duruma kayıtsız kalmamalıyız:</a:t>
            </a:r>
          </a:p>
          <a:p>
            <a:pPr algn="ctr">
              <a:lnSpc>
                <a:spcPct val="150000"/>
              </a:lnSpc>
            </a:pPr>
            <a:endParaRPr lang="tr-TR" sz="3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“Haksızlık yapma”, 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“Bu yaptığın doğru değil” 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diyebilmeliyiz. 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017155" y="1409700"/>
            <a:ext cx="11506200" cy="710931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Bir arkadaşımız “şimdi boş ver</a:t>
            </a:r>
            <a:r>
              <a:rPr lang="tr-TR" sz="4800" b="1" dirty="0">
                <a:solidFill>
                  <a:schemeClr val="tx1"/>
                </a:solidFill>
              </a:rPr>
              <a:t> </a:t>
            </a: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öğretmeni dinlemeyi, biz seninle derse geç girelim biraz” dediğinde</a:t>
            </a:r>
            <a:r>
              <a:rPr lang="tr-TR" sz="4800" b="1" dirty="0">
                <a:solidFill>
                  <a:schemeClr val="tx1"/>
                </a:solidFill>
              </a:rPr>
              <a:t>;</a:t>
            </a:r>
          </a:p>
          <a:p>
            <a:pPr algn="ctr">
              <a:lnSpc>
                <a:spcPct val="150000"/>
              </a:lnSpc>
            </a:pPr>
            <a:endParaRPr lang="tr-TR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“Hayır, bizim sorumluluğumuz derslere vaktinde girip, öğretmeni dinlemek” diyebilmeliyiz. </a:t>
            </a:r>
            <a:endParaRPr lang="tr-TR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458153" y="1333500"/>
            <a:ext cx="12191047" cy="669221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Kaybedilmek üzere olan bir savaşı zafere dönüştüren ve 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“ben özürlüyüm başkası yapsın” demeden ileri atılan Hasan Çavuş gibi sorumluluklarımızı gerektiği vakitte yerine getirmeliyiz. </a:t>
            </a:r>
            <a:endParaRPr lang="tr-TR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0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219200" y="1233172"/>
            <a:ext cx="12877800" cy="641521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914400" indent="-914400" algn="l">
              <a:lnSpc>
                <a:spcPct val="150000"/>
              </a:lnSpc>
              <a:buAutoNum type="arabicPeriod" startAt="3"/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Dini sorumluluk</a:t>
            </a:r>
          </a:p>
          <a:p>
            <a:pPr algn="l">
              <a:lnSpc>
                <a:spcPct val="150000"/>
              </a:lnSpc>
            </a:pPr>
            <a:endParaRPr lang="tr-TR" sz="3200" b="1" dirty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Allah’ın biz kullarına yine bizlerin iyiliği için ibadetlerimizi zamanında yapmamızı,</a:t>
            </a:r>
          </a:p>
          <a:p>
            <a:pPr algn="l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kötü davranışlardan da uzak durmamızı istemesidir.</a:t>
            </a:r>
            <a:endParaRPr lang="tr-TR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838200" y="897741"/>
            <a:ext cx="12231691" cy="558422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endParaRPr lang="tr-TR" sz="48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  “İnsan, kendisinin başıboş bırakılacağını mı sanıyor?”  (</a:t>
            </a:r>
            <a:r>
              <a:rPr lang="tr-TR" sz="4800" b="1" dirty="0" err="1">
                <a:solidFill>
                  <a:schemeClr val="bg2">
                    <a:lumMod val="25000"/>
                  </a:schemeClr>
                </a:solidFill>
              </a:rPr>
              <a:t>Kıyame</a:t>
            </a: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, 75/36)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İnsan tüm eylemlerinden sorumludur.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4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990600" y="2140278"/>
            <a:ext cx="11963400" cy="396999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Düşün!..</a:t>
            </a:r>
          </a:p>
          <a:p>
            <a:pPr algn="ctr">
              <a:lnSpc>
                <a:spcPct val="150000"/>
              </a:lnSpc>
            </a:pPr>
            <a:endParaRPr lang="tr-TR" sz="32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Lokantaya girip yemek yedikten sonra hesabı ödemezsen ne olur?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2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409700" y="1181100"/>
            <a:ext cx="10591800" cy="63228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BİR GENÇLİK…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tr-TR" sz="48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"Kim var!" diye seslenilince, sağına ve soluna bakınmadan, "ben varım!" cevabını verebilen bir gençlik… </a:t>
            </a:r>
          </a:p>
          <a:p>
            <a:pPr>
              <a:lnSpc>
                <a:spcPct val="150000"/>
              </a:lnSpc>
            </a:pPr>
            <a:r>
              <a:rPr lang="tr-T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		</a:t>
            </a:r>
            <a:r>
              <a:rPr lang="tr-TR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Necip Fazıl Kısakürek</a:t>
            </a:r>
            <a:endParaRPr lang="tr-T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7E65E26-B5C2-2247-EA60-8C0BC3643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990600" y="1079567"/>
            <a:ext cx="12268200" cy="669221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Rabbimiz bizi en güzel şekilde yarattı. 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Ve bizim O’na karşı bazı 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sorumluklarımız var. 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UNUTMA</a:t>
            </a:r>
            <a:r>
              <a:rPr lang="tr-TR" sz="4800" b="1" dirty="0">
                <a:solidFill>
                  <a:schemeClr val="tx1"/>
                </a:solidFill>
              </a:rPr>
              <a:t>!..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Bilmiyorum / Bilmiyordum demek seni sorumluluktan kurtarmaz.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685800" y="1485900"/>
            <a:ext cx="12268200" cy="558422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Öyleyse Rabbimize karşı sorumluluklarımızın farkına varalım. 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Rabbimizi tanıyalım, sevelim.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Rabbimizin yap dediklerini yapalım, yapma dediklerinden uzak duralım. 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219200" y="1790700"/>
            <a:ext cx="12268200" cy="558422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Rabbimize samimiyetle dua edelim, namaz kılalım, oruç tutalım.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Rabbimize şükredelim, teşekkür edelim.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Peygamberimizi örnek alalım. 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Kitabımız Kur’an’ı okuyalım.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2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458153" y="1790700"/>
            <a:ext cx="13029247" cy="558422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Arkadaşlarımızla iyi geçinelim. 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Birbirimize yardım edelim. 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Üzüntüsünü paylaşalım. 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Öğretmenlerimizin sözlerine kulak verelim, dinleyelim…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1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143000" y="2063950"/>
            <a:ext cx="12268200" cy="406233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Ben sorumluluğunu bilen bir kişiyim.</a:t>
            </a:r>
          </a:p>
          <a:p>
            <a:pPr algn="ctr">
              <a:lnSpc>
                <a:spcPct val="150000"/>
              </a:lnSpc>
            </a:pPr>
            <a:endParaRPr lang="tr-TR" sz="3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Anne-babamın beni uyarmasına gerek duymadan ödevimi yaparım.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1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219200" y="1790700"/>
            <a:ext cx="12268200" cy="530722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Ben sorumluluğunu bilen bir kişiyim.</a:t>
            </a:r>
          </a:p>
          <a:p>
            <a:pPr algn="ctr">
              <a:lnSpc>
                <a:spcPct val="150000"/>
              </a:lnSpc>
            </a:pPr>
            <a:endParaRPr lang="tr-TR" sz="3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Öğretmenimin beni uyarmasına gerek duymadan derse zamanında gelir 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ve dersi dinlerim. 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4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354" y="5708926"/>
            <a:ext cx="6934200" cy="163372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7825640"/>
            <a:ext cx="4741874" cy="1005693"/>
          </a:xfrm>
          <a:prstGeom prst="rect">
            <a:avLst/>
          </a:prstGeom>
        </p:spPr>
      </p:pic>
      <p:grpSp>
        <p:nvGrpSpPr>
          <p:cNvPr id="4" name="Grup 3"/>
          <p:cNvGrpSpPr/>
          <p:nvPr/>
        </p:nvGrpSpPr>
        <p:grpSpPr>
          <a:xfrm>
            <a:off x="-917" y="-1369203"/>
            <a:ext cx="5312231" cy="12602746"/>
            <a:chOff x="-917" y="-1369203"/>
            <a:chExt cx="5312231" cy="12602746"/>
          </a:xfrm>
        </p:grpSpPr>
        <p:sp>
          <p:nvSpPr>
            <p:cNvPr id="2" name="Akış Çizelgesi: Sayfa Dışı Bağlayıcısı 1"/>
            <p:cNvSpPr/>
            <p:nvPr/>
          </p:nvSpPr>
          <p:spPr>
            <a:xfrm rot="1478093">
              <a:off x="1646763" y="-1369203"/>
              <a:ext cx="3664551" cy="1260274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1184"/>
                <a:gd name="connsiteY0" fmla="*/ 1634 h 11634"/>
                <a:gd name="connsiteX1" fmla="*/ 11184 w 11184"/>
                <a:gd name="connsiteY1" fmla="*/ 0 h 11634"/>
                <a:gd name="connsiteX2" fmla="*/ 10000 w 11184"/>
                <a:gd name="connsiteY2" fmla="*/ 9634 h 11634"/>
                <a:gd name="connsiteX3" fmla="*/ 5000 w 11184"/>
                <a:gd name="connsiteY3" fmla="*/ 11634 h 11634"/>
                <a:gd name="connsiteX4" fmla="*/ 0 w 11184"/>
                <a:gd name="connsiteY4" fmla="*/ 9634 h 11634"/>
                <a:gd name="connsiteX5" fmla="*/ 0 w 11184"/>
                <a:gd name="connsiteY5" fmla="*/ 1634 h 11634"/>
                <a:gd name="connsiteX0" fmla="*/ 0 w 11184"/>
                <a:gd name="connsiteY0" fmla="*/ 1634 h 11634"/>
                <a:gd name="connsiteX1" fmla="*/ 11184 w 11184"/>
                <a:gd name="connsiteY1" fmla="*/ 0 h 11634"/>
                <a:gd name="connsiteX2" fmla="*/ 11082 w 11184"/>
                <a:gd name="connsiteY2" fmla="*/ 11060 h 11634"/>
                <a:gd name="connsiteX3" fmla="*/ 5000 w 11184"/>
                <a:gd name="connsiteY3" fmla="*/ 11634 h 11634"/>
                <a:gd name="connsiteX4" fmla="*/ 0 w 11184"/>
                <a:gd name="connsiteY4" fmla="*/ 9634 h 11634"/>
                <a:gd name="connsiteX5" fmla="*/ 0 w 11184"/>
                <a:gd name="connsiteY5" fmla="*/ 1634 h 11634"/>
                <a:gd name="connsiteX0" fmla="*/ 0 w 11184"/>
                <a:gd name="connsiteY0" fmla="*/ 1634 h 12254"/>
                <a:gd name="connsiteX1" fmla="*/ 11184 w 11184"/>
                <a:gd name="connsiteY1" fmla="*/ 0 h 12254"/>
                <a:gd name="connsiteX2" fmla="*/ 11082 w 11184"/>
                <a:gd name="connsiteY2" fmla="*/ 11060 h 12254"/>
                <a:gd name="connsiteX3" fmla="*/ 2706 w 11184"/>
                <a:gd name="connsiteY3" fmla="*/ 12254 h 12254"/>
                <a:gd name="connsiteX4" fmla="*/ 0 w 11184"/>
                <a:gd name="connsiteY4" fmla="*/ 9634 h 12254"/>
                <a:gd name="connsiteX5" fmla="*/ 0 w 11184"/>
                <a:gd name="connsiteY5" fmla="*/ 1634 h 12254"/>
                <a:gd name="connsiteX0" fmla="*/ 0 w 11184"/>
                <a:gd name="connsiteY0" fmla="*/ 1634 h 12254"/>
                <a:gd name="connsiteX1" fmla="*/ 11184 w 11184"/>
                <a:gd name="connsiteY1" fmla="*/ 0 h 12254"/>
                <a:gd name="connsiteX2" fmla="*/ 11082 w 11184"/>
                <a:gd name="connsiteY2" fmla="*/ 11060 h 12254"/>
                <a:gd name="connsiteX3" fmla="*/ 2706 w 11184"/>
                <a:gd name="connsiteY3" fmla="*/ 12254 h 12254"/>
                <a:gd name="connsiteX4" fmla="*/ 90 w 11184"/>
                <a:gd name="connsiteY4" fmla="*/ 10425 h 12254"/>
                <a:gd name="connsiteX5" fmla="*/ 0 w 11184"/>
                <a:gd name="connsiteY5" fmla="*/ 1634 h 1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" h="12254">
                  <a:moveTo>
                    <a:pt x="0" y="1634"/>
                  </a:moveTo>
                  <a:lnTo>
                    <a:pt x="11184" y="0"/>
                  </a:lnTo>
                  <a:lnTo>
                    <a:pt x="11082" y="11060"/>
                  </a:lnTo>
                  <a:lnTo>
                    <a:pt x="2706" y="12254"/>
                  </a:lnTo>
                  <a:lnTo>
                    <a:pt x="90" y="10425"/>
                  </a:lnTo>
                  <a:cubicBezTo>
                    <a:pt x="60" y="7495"/>
                    <a:pt x="30" y="4564"/>
                    <a:pt x="0" y="163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3" name="Dik Üçgen 2"/>
            <p:cNvSpPr/>
            <p:nvPr/>
          </p:nvSpPr>
          <p:spPr>
            <a:xfrm rot="5400000">
              <a:off x="-2238134" y="2216123"/>
              <a:ext cx="8215420" cy="3740985"/>
            </a:xfrm>
            <a:custGeom>
              <a:avLst/>
              <a:gdLst>
                <a:gd name="connsiteX0" fmla="*/ 0 w 4343400"/>
                <a:gd name="connsiteY0" fmla="*/ 3771900 h 3771900"/>
                <a:gd name="connsiteX1" fmla="*/ 0 w 4343400"/>
                <a:gd name="connsiteY1" fmla="*/ 0 h 3771900"/>
                <a:gd name="connsiteX2" fmla="*/ 4343400 w 4343400"/>
                <a:gd name="connsiteY2" fmla="*/ 3771900 h 3771900"/>
                <a:gd name="connsiteX3" fmla="*/ 0 w 4343400"/>
                <a:gd name="connsiteY3" fmla="*/ 3771900 h 3771900"/>
                <a:gd name="connsiteX0" fmla="*/ 0 w 4343400"/>
                <a:gd name="connsiteY0" fmla="*/ 3528831 h 3528831"/>
                <a:gd name="connsiteX1" fmla="*/ 11575 w 4343400"/>
                <a:gd name="connsiteY1" fmla="*/ 0 h 3528831"/>
                <a:gd name="connsiteX2" fmla="*/ 4343400 w 4343400"/>
                <a:gd name="connsiteY2" fmla="*/ 3528831 h 3528831"/>
                <a:gd name="connsiteX3" fmla="*/ 0 w 4343400"/>
                <a:gd name="connsiteY3" fmla="*/ 3528831 h 3528831"/>
                <a:gd name="connsiteX0" fmla="*/ 34974 w 4378374"/>
                <a:gd name="connsiteY0" fmla="*/ 3725601 h 3725601"/>
                <a:gd name="connsiteX1" fmla="*/ 248 w 4378374"/>
                <a:gd name="connsiteY1" fmla="*/ 0 h 3725601"/>
                <a:gd name="connsiteX2" fmla="*/ 4378374 w 4378374"/>
                <a:gd name="connsiteY2" fmla="*/ 3725601 h 3725601"/>
                <a:gd name="connsiteX3" fmla="*/ 34974 w 4378374"/>
                <a:gd name="connsiteY3" fmla="*/ 3725601 h 3725601"/>
                <a:gd name="connsiteX0" fmla="*/ 34974 w 8209597"/>
                <a:gd name="connsiteY0" fmla="*/ 3725601 h 3737175"/>
                <a:gd name="connsiteX1" fmla="*/ 248 w 8209597"/>
                <a:gd name="connsiteY1" fmla="*/ 0 h 3737175"/>
                <a:gd name="connsiteX2" fmla="*/ 8209597 w 8209597"/>
                <a:gd name="connsiteY2" fmla="*/ 3737175 h 3737175"/>
                <a:gd name="connsiteX3" fmla="*/ 34974 w 8209597"/>
                <a:gd name="connsiteY3" fmla="*/ 3725601 h 3737175"/>
                <a:gd name="connsiteX0" fmla="*/ 25516 w 8209664"/>
                <a:gd name="connsiteY0" fmla="*/ 3740841 h 3740841"/>
                <a:gd name="connsiteX1" fmla="*/ 315 w 8209664"/>
                <a:gd name="connsiteY1" fmla="*/ 0 h 3740841"/>
                <a:gd name="connsiteX2" fmla="*/ 8209664 w 8209664"/>
                <a:gd name="connsiteY2" fmla="*/ 3737175 h 3740841"/>
                <a:gd name="connsiteX3" fmla="*/ 25516 w 8209664"/>
                <a:gd name="connsiteY3" fmla="*/ 3740841 h 3740841"/>
                <a:gd name="connsiteX0" fmla="*/ 21744 w 8209702"/>
                <a:gd name="connsiteY0" fmla="*/ 3740844 h 3740844"/>
                <a:gd name="connsiteX1" fmla="*/ 353 w 8209702"/>
                <a:gd name="connsiteY1" fmla="*/ 0 h 3740844"/>
                <a:gd name="connsiteX2" fmla="*/ 8209702 w 8209702"/>
                <a:gd name="connsiteY2" fmla="*/ 3737175 h 3740844"/>
                <a:gd name="connsiteX3" fmla="*/ 21744 w 8209702"/>
                <a:gd name="connsiteY3" fmla="*/ 3740844 h 3740844"/>
                <a:gd name="connsiteX0" fmla="*/ 21744 w 8074447"/>
                <a:gd name="connsiteY0" fmla="*/ 3740844 h 3742890"/>
                <a:gd name="connsiteX1" fmla="*/ 353 w 8074447"/>
                <a:gd name="connsiteY1" fmla="*/ 0 h 3742890"/>
                <a:gd name="connsiteX2" fmla="*/ 8074447 w 8074447"/>
                <a:gd name="connsiteY2" fmla="*/ 3742890 h 3742890"/>
                <a:gd name="connsiteX3" fmla="*/ 21744 w 8074447"/>
                <a:gd name="connsiteY3" fmla="*/ 3740844 h 3742890"/>
                <a:gd name="connsiteX0" fmla="*/ 21744 w 8215420"/>
                <a:gd name="connsiteY0" fmla="*/ 3740844 h 3740985"/>
                <a:gd name="connsiteX1" fmla="*/ 353 w 8215420"/>
                <a:gd name="connsiteY1" fmla="*/ 0 h 3740985"/>
                <a:gd name="connsiteX2" fmla="*/ 8215420 w 8215420"/>
                <a:gd name="connsiteY2" fmla="*/ 3740985 h 3740985"/>
                <a:gd name="connsiteX3" fmla="*/ 21744 w 8215420"/>
                <a:gd name="connsiteY3" fmla="*/ 3740844 h 374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5420" h="3740985">
                  <a:moveTo>
                    <a:pt x="21744" y="3740844"/>
                  </a:moveTo>
                  <a:cubicBezTo>
                    <a:pt x="25602" y="2564567"/>
                    <a:pt x="-3505" y="1176277"/>
                    <a:pt x="353" y="0"/>
                  </a:cubicBezTo>
                  <a:lnTo>
                    <a:pt x="8215420" y="3740985"/>
                  </a:lnTo>
                  <a:lnTo>
                    <a:pt x="21744" y="3740844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11" name="TextBox 8"/>
          <p:cNvSpPr txBox="1"/>
          <p:nvPr/>
        </p:nvSpPr>
        <p:spPr>
          <a:xfrm>
            <a:off x="7560788" y="3558810"/>
            <a:ext cx="8979332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800" b="1" i="0" u="none" strike="noStrike" kern="1200" cap="none" spc="0" normalizeH="0" baseline="0" dirty="0">
                <a:ln>
                  <a:noFill/>
                </a:ln>
                <a:solidFill>
                  <a:srgbClr val="B210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Teşekkür Ederim</a:t>
            </a:r>
          </a:p>
        </p:txBody>
      </p:sp>
    </p:spTree>
    <p:extLst>
      <p:ext uri="{BB962C8B-B14F-4D97-AF65-F5344CB8AC3E}">
        <p14:creationId xmlns:p14="http://schemas.microsoft.com/office/powerpoint/2010/main" val="22231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495199" y="647700"/>
            <a:ext cx="12015356" cy="669221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SORUMLULUK NEDİR?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tr-TR" sz="4800" b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 kimsenin üstüne aldığı,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yapmak zorunda bulunduğu kendi </a:t>
            </a:r>
            <a:r>
              <a:rPr lang="tr-TR" sz="4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davranışlarının</a:t>
            </a:r>
            <a:r>
              <a:rPr lang="tr-TR" sz="4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sonuçlarını üstlenmesi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gerektiğinde hesap vermesi durumudur. 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5B3BB39-5DE0-9403-FC34-A7CA8D3A2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397199" y="2668305"/>
            <a:ext cx="10666409" cy="323550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Örneğin aynı toplumda yaşayan bizlerin sorumluluğu çevreyi kirletmemek, kamu malına zarar vermemektir.</a:t>
            </a:r>
            <a:endParaRPr lang="tr-TR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FF6AA64-8CAB-BA89-AD3D-88F76EDB2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914400" y="2064567"/>
            <a:ext cx="13487400" cy="323133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Çocuğu olan bir anne-babanın sorumluluğu, 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çocuklarını büyütmek, eğitmek,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ihtiyaçlarını karşılamaktır.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C19F3F9-C1E9-F5A0-5226-0B6C32969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600676" y="1188147"/>
            <a:ext cx="11560863" cy="669221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800" b="1" dirty="0">
                <a:solidFill>
                  <a:schemeClr val="bg2">
                    <a:lumMod val="25000"/>
                  </a:schemeClr>
                </a:solidFill>
              </a:rPr>
              <a:t>Olgun bir insanın karakterinde bulunması gereken sorumluluk türleri üçtür:</a:t>
            </a:r>
          </a:p>
          <a:p>
            <a:pPr>
              <a:lnSpc>
                <a:spcPct val="150000"/>
              </a:lnSpc>
            </a:pPr>
            <a:r>
              <a:rPr lang="es-ES" sz="4800" b="1" dirty="0">
                <a:solidFill>
                  <a:schemeClr val="bg2">
                    <a:lumMod val="25000"/>
                  </a:schemeClr>
                </a:solidFill>
              </a:rPr>
              <a:t>1.	Ahlaki sorumluluk,</a:t>
            </a:r>
          </a:p>
          <a:p>
            <a:pPr>
              <a:lnSpc>
                <a:spcPct val="150000"/>
              </a:lnSpc>
            </a:pPr>
            <a:r>
              <a:rPr lang="es-ES" sz="4800" b="1" dirty="0">
                <a:solidFill>
                  <a:schemeClr val="bg2">
                    <a:lumMod val="25000"/>
                  </a:schemeClr>
                </a:solidFill>
              </a:rPr>
              <a:t>2.	Sosyal sorumluluk, </a:t>
            </a:r>
          </a:p>
          <a:p>
            <a:pPr>
              <a:lnSpc>
                <a:spcPct val="150000"/>
              </a:lnSpc>
            </a:pPr>
            <a:r>
              <a:rPr lang="es-ES" sz="4800" b="1" dirty="0">
                <a:solidFill>
                  <a:schemeClr val="bg2">
                    <a:lumMod val="25000"/>
                  </a:schemeClr>
                </a:solidFill>
              </a:rPr>
              <a:t>3.</a:t>
            </a:r>
            <a:r>
              <a:rPr lang="es-ES" sz="4800" b="1" dirty="0">
                <a:solidFill>
                  <a:schemeClr val="tx1"/>
                </a:solidFill>
              </a:rPr>
              <a:t>	</a:t>
            </a:r>
            <a:r>
              <a:rPr lang="es-ES" sz="4800" b="1" dirty="0">
                <a:solidFill>
                  <a:schemeClr val="bg2">
                    <a:lumMod val="25000"/>
                  </a:schemeClr>
                </a:solidFill>
              </a:rPr>
              <a:t>Din</a:t>
            </a: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î</a:t>
            </a:r>
            <a:r>
              <a:rPr lang="es-ES" sz="4800" b="1" dirty="0">
                <a:solidFill>
                  <a:schemeClr val="bg2">
                    <a:lumMod val="25000"/>
                  </a:schemeClr>
                </a:solidFill>
              </a:rPr>
              <a:t> sorumluluk.</a:t>
            </a:r>
            <a:endParaRPr lang="tr-T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295400" y="1257300"/>
            <a:ext cx="11582400" cy="558422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1.	Ahlaki sorumluluk</a:t>
            </a:r>
          </a:p>
          <a:p>
            <a:pPr>
              <a:lnSpc>
                <a:spcPct val="150000"/>
              </a:lnSpc>
            </a:pPr>
            <a:endParaRPr lang="tr-TR" sz="48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tr-TR" sz="4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aşımam gereken ahlaki değerleri yerine getiriyor muyum?</a:t>
            </a:r>
            <a:r>
              <a:rPr lang="tr-TR" sz="4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 sorusuna verilen cevaptır.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0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143000" y="1638300"/>
            <a:ext cx="11201399" cy="433932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Örneğin saygı bir ahlaki değerdir. 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Ben büyüklerime, öğretmenlerime, farklı kültürlere, hayvan ve bitkilere saygılı bir insan mıyım?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2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066800" y="1216463"/>
            <a:ext cx="12268200" cy="558422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Örneğin yardımseverlik ahlaki bir değerdir.</a:t>
            </a:r>
          </a:p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bg2">
                    <a:lumMod val="25000"/>
                  </a:schemeClr>
                </a:solidFill>
              </a:rPr>
              <a:t>Ben aileme, akrabalarıma, arkadaşlarıma, benden yardım isteyenlere ve ihtiyacı olanlara yardım eden bir insan mıyım?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0" cy="5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EDF017DE59BD9D4BA6A14289BDF31CE3" ma:contentTypeVersion="8" ma:contentTypeDescription="Yeni belge oluşturun." ma:contentTypeScope="" ma:versionID="af22cbab89b4cf8a322ef7331a02bd13">
  <xsd:schema xmlns:xsd="http://www.w3.org/2001/XMLSchema" xmlns:xs="http://www.w3.org/2001/XMLSchema" xmlns:p="http://schemas.microsoft.com/office/2006/metadata/properties" xmlns:ns1="http://schemas.microsoft.com/sharepoint/v3" xmlns:ns2="4a2ce632-3ebe-48ff-a8b1-ed342ea1f401" xmlns:ns3="68913d9e-3541-451c-9afb-339bfbb0cd4a" targetNamespace="http://schemas.microsoft.com/office/2006/metadata/properties" ma:root="true" ma:fieldsID="df2a8a5796dea366d8bd36830406520a" ns1:_="" ns2:_="" ns3:_="">
    <xsd:import namespace="http://schemas.microsoft.com/sharepoint/v3"/>
    <xsd:import namespace="4a2ce632-3ebe-48ff-a8b1-ed342ea1f401"/>
    <xsd:import namespace="68913d9e-3541-451c-9afb-339bfbb0cd4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YayinTarih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hidden="true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ce632-3ebe-48ff-a8b1-ed342ea1f4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ylaşılanla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1" nillable="true" ma:displayName="Belge Kimliği Değeri" ma:description="Bu öğeye atanan belge kimliğinin değeri." ma:internalName="_dlc_DocId" ma:readOnly="true">
      <xsd:simpleType>
        <xsd:restriction base="dms:Text"/>
      </xsd:simpleType>
    </xsd:element>
    <xsd:element name="_dlc_DocIdUrl" ma:index="12" nillable="true" ma:displayName="Belge Kimliği" ma:description="Bu belgeye yönelik kalıcı bağlantı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Kurumsal Anahtar Sözcükler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description="" ma:hidden="true" ma:list="{50a209d2-4676-4faf-9977-419d27bce538}" ma:internalName="TaxCatchAll" ma:showField="CatchAllData" ma:web="4a2ce632-3ebe-48ff-a8b1-ed342ea1f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13d9e-3541-451c-9afb-339bfbb0cd4a" elementFormDefault="qualified">
    <xsd:import namespace="http://schemas.microsoft.com/office/2006/documentManagement/types"/>
    <xsd:import namespace="http://schemas.microsoft.com/office/infopath/2007/PartnerControls"/>
    <xsd:element name="YayinTarihi" ma:index="18" nillable="true" ma:displayName="Yayın Tarihi" ma:format="DateOnly" ma:internalName="YayinTarihi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4a2ce632-3ebe-48ff-a8b1-ed342ea1f401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DAGCkW5sDiI</TermName>
          <TermId xmlns="http://schemas.microsoft.com/office/infopath/2007/PartnerControls">db4e23ba-d74e-445a-81d2-82f99978d7e6</TermId>
        </TermInfo>
        <TermInfo xmlns="http://schemas.microsoft.com/office/infopath/2007/PartnerControls">
          <TermName xmlns="http://schemas.microsoft.com/office/infopath/2007/PartnerControls">BAC5iNIMxDk</TermName>
          <TermId xmlns="http://schemas.microsoft.com/office/infopath/2007/PartnerControls">634cc370-ed2e-4f79-818f-af44054f2071</TermId>
        </TermInfo>
      </Terms>
    </TaxKeywordTaxHTField>
    <YayinTarihi xmlns="68913d9e-3541-451c-9afb-339bfbb0cd4a" xsi:nil="true"/>
    <PublishingExpirationDate xmlns="http://schemas.microsoft.com/sharepoint/v3" xsi:nil="true"/>
    <PublishingStartDate xmlns="http://schemas.microsoft.com/sharepoint/v3" xsi:nil="true"/>
    <TaxCatchAll xmlns="4a2ce632-3ebe-48ff-a8b1-ed342ea1f401">
      <Value>968</Value>
      <Value>967</Value>
    </TaxCatchAll>
    <_dlc_DocId xmlns="4a2ce632-3ebe-48ff-a8b1-ed342ea1f401">DKFT66RQZEX3-1797567310-6762</_dlc_DocId>
    <_dlc_DocIdUrl xmlns="4a2ce632-3ebe-48ff-a8b1-ed342ea1f401">
      <Url>https://dinhizmetleri.diyanet.gov.tr/_layouts/15/DocIdRedir.aspx?ID=DKFT66RQZEX3-1797567310-6762</Url>
      <Description>DKFT66RQZEX3-1797567310-6762</Description>
    </_dlc_DocIdUrl>
  </documentManagement>
</p:properties>
</file>

<file path=customXml/itemProps1.xml><?xml version="1.0" encoding="utf-8"?>
<ds:datastoreItem xmlns:ds="http://schemas.openxmlformats.org/officeDocument/2006/customXml" ds:itemID="{45C34A78-8705-40E5-B0E8-6C8D7D398A66}"/>
</file>

<file path=customXml/itemProps2.xml><?xml version="1.0" encoding="utf-8"?>
<ds:datastoreItem xmlns:ds="http://schemas.openxmlformats.org/officeDocument/2006/customXml" ds:itemID="{AD2664A9-4ACA-4C0B-B807-4579BC3209F6}"/>
</file>

<file path=customXml/itemProps3.xml><?xml version="1.0" encoding="utf-8"?>
<ds:datastoreItem xmlns:ds="http://schemas.openxmlformats.org/officeDocument/2006/customXml" ds:itemID="{638602AE-DD95-488D-96BD-83FDF18AB3D0}"/>
</file>

<file path=customXml/itemProps4.xml><?xml version="1.0" encoding="utf-8"?>
<ds:datastoreItem xmlns:ds="http://schemas.openxmlformats.org/officeDocument/2006/customXml" ds:itemID="{5AD78068-3298-41DC-8323-60C6E7B214B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489</Words>
  <Application>Microsoft Office PowerPoint</Application>
  <PresentationFormat>Özel</PresentationFormat>
  <Paragraphs>85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Lucida Sans Unicode</vt:lpstr>
      <vt:lpstr>Times New Roman</vt:lpstr>
      <vt:lpstr>Office Theme</vt:lpstr>
      <vt:lpstr>1_Office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Kırmızı Köşegen Bloklar Temel Sade Sunum</dc:title>
  <dc:creator>ahmetsbaris</dc:creator>
  <cp:keywords>BAC5iNIMxDk; DAGCkW5sDiI</cp:keywords>
  <cp:lastModifiedBy>Idris YAVUZYIGIT</cp:lastModifiedBy>
  <cp:revision>113</cp:revision>
  <dcterms:created xsi:type="dcterms:W3CDTF">2024-04-16T09:57:47Z</dcterms:created>
  <dcterms:modified xsi:type="dcterms:W3CDTF">2024-12-29T07:38:41Z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2024-04-16T00:00:00Z</vt:filetime>
  </property>
  <property fmtid="{D5CDD505-2E9C-101B-9397-08002B2CF9AE}" pid="3" name="Creator">
    <vt:lpwstr>Canva</vt:lpwstr>
  </property>
  <property fmtid="{D5CDD505-2E9C-101B-9397-08002B2CF9AE}" pid="4" name="LastSaved">
    <vt:filetime>2024-04-16T00:00:00Z</vt:filetime>
  </property>
  <property fmtid="{D5CDD505-2E9C-101B-9397-08002B2CF9AE}" pid="5" name="Producer">
    <vt:lpwstr>Canva</vt:lpwstr>
  </property>
  <property fmtid="{D5CDD505-2E9C-101B-9397-08002B2CF9AE}" pid="6" name="ContentTypeId">
    <vt:lpwstr>0x010100EDF017DE59BD9D4BA6A14289BDF31CE3</vt:lpwstr>
  </property>
  <property fmtid="{D5CDD505-2E9C-101B-9397-08002B2CF9AE}" pid="7" name="TaxKeyword">
    <vt:lpwstr>968;#DAGCkW5sDiI|db4e23ba-d74e-445a-81d2-82f99978d7e6;#967;#BAC5iNIMxDk|634cc370-ed2e-4f79-818f-af44054f2071</vt:lpwstr>
  </property>
  <property fmtid="{D5CDD505-2E9C-101B-9397-08002B2CF9AE}" pid="8" name="_dlc_DocIdItemGuid">
    <vt:lpwstr>86621fe7-9caa-4dd8-811d-227eec9effdf</vt:lpwstr>
  </property>
</Properties>
</file>