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70" r:id="rId5"/>
    <p:sldId id="290" r:id="rId6"/>
    <p:sldId id="271" r:id="rId7"/>
    <p:sldId id="272" r:id="rId8"/>
    <p:sldId id="292" r:id="rId9"/>
    <p:sldId id="291" r:id="rId10"/>
    <p:sldId id="29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4" r:id="rId24"/>
    <p:sldId id="285" r:id="rId25"/>
    <p:sldId id="286" r:id="rId26"/>
    <p:sldId id="287" r:id="rId27"/>
    <p:sldId id="269" r:id="rId2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12A"/>
    <a:srgbClr val="B2101F"/>
    <a:srgbClr val="B10F1F"/>
    <a:srgbClr val="7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55" autoAdjust="0"/>
  </p:normalViewPr>
  <p:slideViewPr>
    <p:cSldViewPr>
      <p:cViewPr varScale="1">
        <p:scale>
          <a:sx n="61" d="100"/>
          <a:sy n="61" d="100"/>
        </p:scale>
        <p:origin x="104" y="1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10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/>
          <p:cNvGrpSpPr/>
          <p:nvPr/>
        </p:nvGrpSpPr>
        <p:grpSpPr>
          <a:xfrm>
            <a:off x="7467600" y="-1903"/>
            <a:ext cx="10820978" cy="10288903"/>
            <a:chOff x="7467600" y="-1903"/>
            <a:chExt cx="10820978" cy="10288903"/>
          </a:xfrm>
        </p:grpSpPr>
        <p:sp>
          <p:nvSpPr>
            <p:cNvPr id="13" name="Tek Köşesi Kesik Dikdörtgen 12"/>
            <p:cNvSpPr/>
            <p:nvPr/>
          </p:nvSpPr>
          <p:spPr>
            <a:xfrm flipV="1">
              <a:off x="7467600" y="-1903"/>
              <a:ext cx="9095508" cy="10288038"/>
            </a:xfrm>
            <a:custGeom>
              <a:avLst/>
              <a:gdLst>
                <a:gd name="connsiteX0" fmla="*/ 0 w 12192000"/>
                <a:gd name="connsiteY0" fmla="*/ 0 h 10287000"/>
                <a:gd name="connsiteX1" fmla="*/ 7048500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0009909 w 12192000"/>
                <a:gd name="connsiteY2" fmla="*/ 5476009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864436 w 12192000"/>
                <a:gd name="connsiteY2" fmla="*/ 5517573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97391"/>
                <a:gd name="connsiteX1" fmla="*/ 7412182 w 12192000"/>
                <a:gd name="connsiteY1" fmla="*/ 0 h 10297391"/>
                <a:gd name="connsiteX2" fmla="*/ 9957954 w 12192000"/>
                <a:gd name="connsiteY2" fmla="*/ 5486400 h 10297391"/>
                <a:gd name="connsiteX3" fmla="*/ 12192000 w 12192000"/>
                <a:gd name="connsiteY3" fmla="*/ 10287000 h 10297391"/>
                <a:gd name="connsiteX4" fmla="*/ 7845137 w 12192000"/>
                <a:gd name="connsiteY4" fmla="*/ 10297391 h 10297391"/>
                <a:gd name="connsiteX5" fmla="*/ 0 w 12192000"/>
                <a:gd name="connsiteY5" fmla="*/ 0 h 10297391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9185565 w 12192000"/>
                <a:gd name="connsiteY4" fmla="*/ 10203873 h 10287000"/>
                <a:gd name="connsiteX5" fmla="*/ 0 w 12192000"/>
                <a:gd name="connsiteY5" fmla="*/ 0 h 10287000"/>
                <a:gd name="connsiteX0" fmla="*/ 0 w 12192000"/>
                <a:gd name="connsiteY0" fmla="*/ 0 h 10307782"/>
                <a:gd name="connsiteX1" fmla="*/ 7412182 w 12192000"/>
                <a:gd name="connsiteY1" fmla="*/ 0 h 10307782"/>
                <a:gd name="connsiteX2" fmla="*/ 9957954 w 12192000"/>
                <a:gd name="connsiteY2" fmla="*/ 5486400 h 10307782"/>
                <a:gd name="connsiteX3" fmla="*/ 12192000 w 12192000"/>
                <a:gd name="connsiteY3" fmla="*/ 10287000 h 10307782"/>
                <a:gd name="connsiteX4" fmla="*/ 7834747 w 12192000"/>
                <a:gd name="connsiteY4" fmla="*/ 10307782 h 10307782"/>
                <a:gd name="connsiteX5" fmla="*/ 0 w 12192000"/>
                <a:gd name="connsiteY5" fmla="*/ 0 h 10307782"/>
                <a:gd name="connsiteX0" fmla="*/ 0 w 7848600"/>
                <a:gd name="connsiteY0" fmla="*/ 0 h 10328564"/>
                <a:gd name="connsiteX1" fmla="*/ 3068782 w 7848600"/>
                <a:gd name="connsiteY1" fmla="*/ 20782 h 10328564"/>
                <a:gd name="connsiteX2" fmla="*/ 5614554 w 7848600"/>
                <a:gd name="connsiteY2" fmla="*/ 5507182 h 10328564"/>
                <a:gd name="connsiteX3" fmla="*/ 7848600 w 7848600"/>
                <a:gd name="connsiteY3" fmla="*/ 10307782 h 10328564"/>
                <a:gd name="connsiteX4" fmla="*/ 3491347 w 7848600"/>
                <a:gd name="connsiteY4" fmla="*/ 10328564 h 10328564"/>
                <a:gd name="connsiteX5" fmla="*/ 0 w 7848600"/>
                <a:gd name="connsiteY5" fmla="*/ 0 h 10328564"/>
                <a:gd name="connsiteX0" fmla="*/ 0 w 9085118"/>
                <a:gd name="connsiteY0" fmla="*/ 51955 h 10307782"/>
                <a:gd name="connsiteX1" fmla="*/ 4305300 w 9085118"/>
                <a:gd name="connsiteY1" fmla="*/ 0 h 10307782"/>
                <a:gd name="connsiteX2" fmla="*/ 6851072 w 9085118"/>
                <a:gd name="connsiteY2" fmla="*/ 5486400 h 10307782"/>
                <a:gd name="connsiteX3" fmla="*/ 9085118 w 9085118"/>
                <a:gd name="connsiteY3" fmla="*/ 10287000 h 10307782"/>
                <a:gd name="connsiteX4" fmla="*/ 4727865 w 9085118"/>
                <a:gd name="connsiteY4" fmla="*/ 10307782 h 10307782"/>
                <a:gd name="connsiteX5" fmla="*/ 0 w 9085118"/>
                <a:gd name="connsiteY5" fmla="*/ 51955 h 10307782"/>
                <a:gd name="connsiteX0" fmla="*/ 0 w 9095508"/>
                <a:gd name="connsiteY0" fmla="*/ 51955 h 10307782"/>
                <a:gd name="connsiteX1" fmla="*/ 4305300 w 9095508"/>
                <a:gd name="connsiteY1" fmla="*/ 0 h 10307782"/>
                <a:gd name="connsiteX2" fmla="*/ 6851072 w 9095508"/>
                <a:gd name="connsiteY2" fmla="*/ 5486400 h 10307782"/>
                <a:gd name="connsiteX3" fmla="*/ 9095508 w 9095508"/>
                <a:gd name="connsiteY3" fmla="*/ 10307782 h 10307782"/>
                <a:gd name="connsiteX4" fmla="*/ 4727865 w 9095508"/>
                <a:gd name="connsiteY4" fmla="*/ 10307782 h 10307782"/>
                <a:gd name="connsiteX5" fmla="*/ 0 w 9095508"/>
                <a:gd name="connsiteY5" fmla="*/ 51955 h 10307782"/>
                <a:gd name="connsiteX0" fmla="*/ 0 w 9093603"/>
                <a:gd name="connsiteY0" fmla="*/ 3100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1000 h 10307782"/>
                <a:gd name="connsiteX0" fmla="*/ 0 w 9093603"/>
                <a:gd name="connsiteY0" fmla="*/ 3862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8620 h 10307782"/>
                <a:gd name="connsiteX0" fmla="*/ 0 w 9093603"/>
                <a:gd name="connsiteY0" fmla="*/ 8140 h 10277302"/>
                <a:gd name="connsiteX1" fmla="*/ 4291965 w 9093603"/>
                <a:gd name="connsiteY1" fmla="*/ 0 h 10277302"/>
                <a:gd name="connsiteX2" fmla="*/ 6849167 w 9093603"/>
                <a:gd name="connsiteY2" fmla="*/ 5455920 h 10277302"/>
                <a:gd name="connsiteX3" fmla="*/ 9093603 w 9093603"/>
                <a:gd name="connsiteY3" fmla="*/ 10277302 h 10277302"/>
                <a:gd name="connsiteX4" fmla="*/ 4725960 w 9093603"/>
                <a:gd name="connsiteY4" fmla="*/ 10277302 h 10277302"/>
                <a:gd name="connsiteX5" fmla="*/ 0 w 9093603"/>
                <a:gd name="connsiteY5" fmla="*/ 8140 h 1027730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7302 h 10281112"/>
                <a:gd name="connsiteX5" fmla="*/ 0 w 9095508"/>
                <a:gd name="connsiteY5" fmla="*/ 8140 h 1028111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9207 h 10281112"/>
                <a:gd name="connsiteX5" fmla="*/ 0 w 9095508"/>
                <a:gd name="connsiteY5" fmla="*/ 8140 h 10281112"/>
                <a:gd name="connsiteX0" fmla="*/ 0 w 9095508"/>
                <a:gd name="connsiteY0" fmla="*/ 8140 h 10283015"/>
                <a:gd name="connsiteX1" fmla="*/ 4291965 w 9095508"/>
                <a:gd name="connsiteY1" fmla="*/ 0 h 10283015"/>
                <a:gd name="connsiteX2" fmla="*/ 6849167 w 9095508"/>
                <a:gd name="connsiteY2" fmla="*/ 5455920 h 10283015"/>
                <a:gd name="connsiteX3" fmla="*/ 9095508 w 9095508"/>
                <a:gd name="connsiteY3" fmla="*/ 10281112 h 10283015"/>
                <a:gd name="connsiteX4" fmla="*/ 4725960 w 9095508"/>
                <a:gd name="connsiteY4" fmla="*/ 10283015 h 10283015"/>
                <a:gd name="connsiteX5" fmla="*/ 0 w 9095508"/>
                <a:gd name="connsiteY5" fmla="*/ 8140 h 10283015"/>
                <a:gd name="connsiteX0" fmla="*/ 0 w 9095508"/>
                <a:gd name="connsiteY0" fmla="*/ 0 h 10284398"/>
                <a:gd name="connsiteX1" fmla="*/ 4291965 w 9095508"/>
                <a:gd name="connsiteY1" fmla="*/ 1383 h 10284398"/>
                <a:gd name="connsiteX2" fmla="*/ 6849167 w 9095508"/>
                <a:gd name="connsiteY2" fmla="*/ 5457303 h 10284398"/>
                <a:gd name="connsiteX3" fmla="*/ 9095508 w 9095508"/>
                <a:gd name="connsiteY3" fmla="*/ 10282495 h 10284398"/>
                <a:gd name="connsiteX4" fmla="*/ 4725960 w 9095508"/>
                <a:gd name="connsiteY4" fmla="*/ 10284398 h 10284398"/>
                <a:gd name="connsiteX5" fmla="*/ 0 w 9095508"/>
                <a:gd name="connsiteY5" fmla="*/ 0 h 10284398"/>
                <a:gd name="connsiteX0" fmla="*/ 0 w 9095508"/>
                <a:gd name="connsiteY0" fmla="*/ 522 h 10284920"/>
                <a:gd name="connsiteX1" fmla="*/ 4291965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  <a:gd name="connsiteX0" fmla="*/ 0 w 9095508"/>
                <a:gd name="connsiteY0" fmla="*/ 522 h 10284920"/>
                <a:gd name="connsiteX1" fmla="*/ 4259580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5508" h="10284920">
                  <a:moveTo>
                    <a:pt x="0" y="522"/>
                  </a:moveTo>
                  <a:lnTo>
                    <a:pt x="4259580" y="0"/>
                  </a:lnTo>
                  <a:lnTo>
                    <a:pt x="6849167" y="5457825"/>
                  </a:lnTo>
                  <a:lnTo>
                    <a:pt x="9095508" y="10283017"/>
                  </a:lnTo>
                  <a:lnTo>
                    <a:pt x="4725960" y="1028492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1727758" y="0"/>
              <a:ext cx="6560820" cy="10287000"/>
            </a:xfrm>
            <a:custGeom>
              <a:avLst/>
              <a:gdLst/>
              <a:ahLst/>
              <a:cxnLst/>
              <a:rect l="l" t="t" r="r" b="b"/>
              <a:pathLst>
                <a:path w="6560819" h="10287000">
                  <a:moveTo>
                    <a:pt x="6560243" y="10287000"/>
                  </a:moveTo>
                  <a:lnTo>
                    <a:pt x="0" y="10287000"/>
                  </a:lnTo>
                  <a:lnTo>
                    <a:pt x="4760048" y="0"/>
                  </a:lnTo>
                  <a:lnTo>
                    <a:pt x="6560243" y="0"/>
                  </a:lnTo>
                  <a:lnTo>
                    <a:pt x="6560243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0600" y="6134100"/>
            <a:ext cx="12192000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r-TR" sz="8000" b="1" spc="805" dirty="0">
                <a:solidFill>
                  <a:srgbClr val="FFFFFF"/>
                </a:solidFill>
                <a:latin typeface="Arial Black" panose="020B0A04020102020204" pitchFamily="34" charset="0"/>
                <a:cs typeface="Arial Narrow"/>
              </a:rPr>
              <a:t>YARDIMSEVERLİK</a:t>
            </a:r>
            <a:endParaRPr sz="8000" dirty="0">
              <a:latin typeface="Arial Black" panose="020B0A04020102020204" pitchFamily="34" charset="0"/>
              <a:cs typeface="Arial Narrow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3900"/>
            <a:ext cx="2854048" cy="28540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600191"/>
            <a:ext cx="5388175" cy="1269472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1174531" y="7485446"/>
            <a:ext cx="76104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DEĞERLERİMLE HAYAT </a:t>
            </a:r>
            <a:r>
              <a:rPr lang="tr-TR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BULUYORUM-2</a:t>
            </a:r>
            <a:endParaRPr lang="tr-TR" sz="32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“Şüphesiz Allah, adaleti, iyilik yapmayı, yakınlara yardım etmeyi emreder…” (</a:t>
            </a:r>
            <a:r>
              <a:rPr lang="tr-TR" sz="4800" b="1" dirty="0" err="1">
                <a:solidFill>
                  <a:schemeClr val="accent3">
                    <a:lumMod val="50000"/>
                  </a:schemeClr>
                </a:solidFill>
              </a:rPr>
              <a:t>Nahl</a:t>
            </a:r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, 16/90)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52148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“Kim bir kötülük görürse,</a:t>
            </a: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…… eliyle, </a:t>
            </a: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……… diliyle, </a:t>
            </a: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……….. kalbiyle 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   D   E  Ğ  İ  Ş  T  İ  R  S  İ  N…”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Okulda, evde, sokakta, otobüste…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Yardımlaşma hayatımızın her alanında olmalıdır.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2420600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Yardımseverlik birleştirici ve bütünleştiricidir, böylece sosyal ilişkileri güçlendirir, toplumsal dayanışmayı artırır.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Başkalarına yardım etmek Allah’a yaklaştırır.</a:t>
            </a:r>
          </a:p>
          <a:p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Nasıl mı?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“Mümin kul, din kardeşinin yardımında olduğu sürece, Allah da o kulun yardımındadır.”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1521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“Kardeşinin ihtiyacını gideren kimsenin ihtiyacını da Allah giderir.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”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“… Onu kötülükten uzaklaştırırsın veya onun kötülüğüne engel olursun. İşte bu ona yapacağın yardımdır.”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373756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Unutma!</a:t>
            </a:r>
          </a:p>
          <a:p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Bir arkadaşını olumsuz davranışından uzaklaştırman da ona bir yardımdır.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Yapabilirsin…</a:t>
            </a:r>
          </a:p>
          <a:p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Susuz bir köpeğe su verdiği için cenneti kazanan adamı HATIRLA…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7306945" cy="373756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Yardımlaşma nedir?</a:t>
            </a:r>
          </a:p>
          <a:p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Yardımseverlik nedir?</a:t>
            </a: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 Var mı bir fikriniz?</a:t>
            </a:r>
            <a:endParaRPr sz="4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Fethettikleri yerleri kervansaray, </a:t>
            </a: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aş evi, hastane ve misafirhanelerle donatan yardımsever ecdadını HATIRLA…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 OLUMLU üslup ile olmalıdır.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 “Ona yumuşak söz söyleyin. Belki o, nasihat dinler veya Allah’tan korkar.” </a:t>
            </a:r>
            <a:r>
              <a:rPr lang="tr-TR" sz="4800" b="1">
                <a:solidFill>
                  <a:schemeClr val="accent3">
                    <a:lumMod val="50000"/>
                  </a:schemeClr>
                </a:solidFill>
              </a:rPr>
              <a:t>(Taha, 20/44)</a:t>
            </a:r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52148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 SAMİMİ bir üslup ile olmalıdır. 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“Yalnız benim rızam için birbirine yardım edenler sevgimi hak etmiştir.”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2020253" y="2400300"/>
            <a:ext cx="10820400" cy="1521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Yardımseverlik </a:t>
            </a: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SEVGİ ve GÖNÜLLÜLÜK gerektirir.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2133600" y="2635250"/>
            <a:ext cx="10820400" cy="1521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‘‘Amelleri niyetlere göredir ve herkese niyet ettiği şey vardır’’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373756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 etmeyi bir karakter haline getirmelisin!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Kimse görmeden de yardım edebilmelisin!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551829" y="2628900"/>
            <a:ext cx="10960532" cy="2349817"/>
            <a:chOff x="0" y="-19049"/>
            <a:chExt cx="14614043" cy="3133089"/>
          </a:xfrm>
        </p:grpSpPr>
        <p:sp>
          <p:nvSpPr>
            <p:cNvPr id="7" name="TextBox 7"/>
            <p:cNvSpPr txBox="1"/>
            <p:nvPr/>
          </p:nvSpPr>
          <p:spPr>
            <a:xfrm>
              <a:off x="0" y="2479675"/>
              <a:ext cx="14614043" cy="6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09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49"/>
              <a:ext cx="14614043" cy="2087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Teşekkür</a:t>
              </a:r>
              <a:r>
                <a:rPr kumimoji="0" lang="en-US" sz="10799" b="1" i="0" u="none" strike="noStrike" kern="1200" cap="none" spc="0" normalizeH="0" baseline="0" noProof="0" dirty="0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07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Ederim</a:t>
              </a:r>
              <a:endParaRPr kumimoji="0" lang="en-US" sz="10799" b="1" i="0" u="none" strike="noStrike" kern="1200" cap="none" spc="0" normalizeH="0" baseline="0" noProof="0" dirty="0">
                <a:ln>
                  <a:noFill/>
                </a:ln>
                <a:solidFill>
                  <a:srgbClr val="B210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54" y="5829300"/>
            <a:ext cx="7239000" cy="170553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6" y="7770034"/>
            <a:ext cx="5580074" cy="1183465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-917" y="-1369203"/>
            <a:ext cx="5312231" cy="12602746"/>
            <a:chOff x="-917" y="-1369203"/>
            <a:chExt cx="5312231" cy="12602746"/>
          </a:xfrm>
        </p:grpSpPr>
        <p:sp>
          <p:nvSpPr>
            <p:cNvPr id="2" name="Akış Çizelgesi: Sayfa Dışı Bağlayıcısı 1"/>
            <p:cNvSpPr/>
            <p:nvPr/>
          </p:nvSpPr>
          <p:spPr>
            <a:xfrm rot="1478093">
              <a:off x="1646763" y="-1369203"/>
              <a:ext cx="3664551" cy="126027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0000 w 11184"/>
                <a:gd name="connsiteY2" fmla="*/ 9634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1082 w 11184"/>
                <a:gd name="connsiteY2" fmla="*/ 11060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0 w 11184"/>
                <a:gd name="connsiteY4" fmla="*/ 9634 h 12254"/>
                <a:gd name="connsiteX5" fmla="*/ 0 w 11184"/>
                <a:gd name="connsiteY5" fmla="*/ 1634 h 1225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90 w 11184"/>
                <a:gd name="connsiteY4" fmla="*/ 10425 h 12254"/>
                <a:gd name="connsiteX5" fmla="*/ 0 w 11184"/>
                <a:gd name="connsiteY5" fmla="*/ 1634 h 1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" h="12254">
                  <a:moveTo>
                    <a:pt x="0" y="1634"/>
                  </a:moveTo>
                  <a:lnTo>
                    <a:pt x="11184" y="0"/>
                  </a:lnTo>
                  <a:lnTo>
                    <a:pt x="11082" y="11060"/>
                  </a:lnTo>
                  <a:lnTo>
                    <a:pt x="2706" y="12254"/>
                  </a:lnTo>
                  <a:lnTo>
                    <a:pt x="90" y="10425"/>
                  </a:lnTo>
                  <a:cubicBezTo>
                    <a:pt x="60" y="7495"/>
                    <a:pt x="30" y="4564"/>
                    <a:pt x="0" y="1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Dik Üçgen 2"/>
            <p:cNvSpPr/>
            <p:nvPr/>
          </p:nvSpPr>
          <p:spPr>
            <a:xfrm rot="5400000">
              <a:off x="-2238134" y="2216123"/>
              <a:ext cx="8215420" cy="3740985"/>
            </a:xfrm>
            <a:custGeom>
              <a:avLst/>
              <a:gdLst>
                <a:gd name="connsiteX0" fmla="*/ 0 w 4343400"/>
                <a:gd name="connsiteY0" fmla="*/ 3771900 h 3771900"/>
                <a:gd name="connsiteX1" fmla="*/ 0 w 4343400"/>
                <a:gd name="connsiteY1" fmla="*/ 0 h 3771900"/>
                <a:gd name="connsiteX2" fmla="*/ 4343400 w 4343400"/>
                <a:gd name="connsiteY2" fmla="*/ 3771900 h 3771900"/>
                <a:gd name="connsiteX3" fmla="*/ 0 w 4343400"/>
                <a:gd name="connsiteY3" fmla="*/ 3771900 h 3771900"/>
                <a:gd name="connsiteX0" fmla="*/ 0 w 4343400"/>
                <a:gd name="connsiteY0" fmla="*/ 3528831 h 3528831"/>
                <a:gd name="connsiteX1" fmla="*/ 11575 w 4343400"/>
                <a:gd name="connsiteY1" fmla="*/ 0 h 3528831"/>
                <a:gd name="connsiteX2" fmla="*/ 4343400 w 4343400"/>
                <a:gd name="connsiteY2" fmla="*/ 3528831 h 3528831"/>
                <a:gd name="connsiteX3" fmla="*/ 0 w 4343400"/>
                <a:gd name="connsiteY3" fmla="*/ 3528831 h 3528831"/>
                <a:gd name="connsiteX0" fmla="*/ 34974 w 4378374"/>
                <a:gd name="connsiteY0" fmla="*/ 3725601 h 3725601"/>
                <a:gd name="connsiteX1" fmla="*/ 248 w 4378374"/>
                <a:gd name="connsiteY1" fmla="*/ 0 h 3725601"/>
                <a:gd name="connsiteX2" fmla="*/ 4378374 w 4378374"/>
                <a:gd name="connsiteY2" fmla="*/ 3725601 h 3725601"/>
                <a:gd name="connsiteX3" fmla="*/ 34974 w 4378374"/>
                <a:gd name="connsiteY3" fmla="*/ 3725601 h 3725601"/>
                <a:gd name="connsiteX0" fmla="*/ 34974 w 8209597"/>
                <a:gd name="connsiteY0" fmla="*/ 3725601 h 3737175"/>
                <a:gd name="connsiteX1" fmla="*/ 248 w 8209597"/>
                <a:gd name="connsiteY1" fmla="*/ 0 h 3737175"/>
                <a:gd name="connsiteX2" fmla="*/ 8209597 w 8209597"/>
                <a:gd name="connsiteY2" fmla="*/ 3737175 h 3737175"/>
                <a:gd name="connsiteX3" fmla="*/ 34974 w 8209597"/>
                <a:gd name="connsiteY3" fmla="*/ 3725601 h 3737175"/>
                <a:gd name="connsiteX0" fmla="*/ 25516 w 8209664"/>
                <a:gd name="connsiteY0" fmla="*/ 3740841 h 3740841"/>
                <a:gd name="connsiteX1" fmla="*/ 315 w 8209664"/>
                <a:gd name="connsiteY1" fmla="*/ 0 h 3740841"/>
                <a:gd name="connsiteX2" fmla="*/ 8209664 w 8209664"/>
                <a:gd name="connsiteY2" fmla="*/ 3737175 h 3740841"/>
                <a:gd name="connsiteX3" fmla="*/ 25516 w 8209664"/>
                <a:gd name="connsiteY3" fmla="*/ 3740841 h 3740841"/>
                <a:gd name="connsiteX0" fmla="*/ 21744 w 8209702"/>
                <a:gd name="connsiteY0" fmla="*/ 3740844 h 3740844"/>
                <a:gd name="connsiteX1" fmla="*/ 353 w 8209702"/>
                <a:gd name="connsiteY1" fmla="*/ 0 h 3740844"/>
                <a:gd name="connsiteX2" fmla="*/ 8209702 w 8209702"/>
                <a:gd name="connsiteY2" fmla="*/ 3737175 h 3740844"/>
                <a:gd name="connsiteX3" fmla="*/ 21744 w 8209702"/>
                <a:gd name="connsiteY3" fmla="*/ 3740844 h 3740844"/>
                <a:gd name="connsiteX0" fmla="*/ 21744 w 8074447"/>
                <a:gd name="connsiteY0" fmla="*/ 3740844 h 3742890"/>
                <a:gd name="connsiteX1" fmla="*/ 353 w 8074447"/>
                <a:gd name="connsiteY1" fmla="*/ 0 h 3742890"/>
                <a:gd name="connsiteX2" fmla="*/ 8074447 w 8074447"/>
                <a:gd name="connsiteY2" fmla="*/ 3742890 h 3742890"/>
                <a:gd name="connsiteX3" fmla="*/ 21744 w 8074447"/>
                <a:gd name="connsiteY3" fmla="*/ 3740844 h 3742890"/>
                <a:gd name="connsiteX0" fmla="*/ 21744 w 8215420"/>
                <a:gd name="connsiteY0" fmla="*/ 3740844 h 3740985"/>
                <a:gd name="connsiteX1" fmla="*/ 353 w 8215420"/>
                <a:gd name="connsiteY1" fmla="*/ 0 h 3740985"/>
                <a:gd name="connsiteX2" fmla="*/ 8215420 w 8215420"/>
                <a:gd name="connsiteY2" fmla="*/ 3740985 h 3740985"/>
                <a:gd name="connsiteX3" fmla="*/ 21744 w 8215420"/>
                <a:gd name="connsiteY3" fmla="*/ 3740844 h 37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5420" h="3740985">
                  <a:moveTo>
                    <a:pt x="21744" y="3740844"/>
                  </a:moveTo>
                  <a:cubicBezTo>
                    <a:pt x="25602" y="2564567"/>
                    <a:pt x="-3505" y="1176277"/>
                    <a:pt x="353" y="0"/>
                  </a:cubicBezTo>
                  <a:lnTo>
                    <a:pt x="8215420" y="3740985"/>
                  </a:lnTo>
                  <a:lnTo>
                    <a:pt x="21744" y="374084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2231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600200" y="1949175"/>
            <a:ext cx="10820400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Yardımlaşma;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insanların sahip oldukları maddi, manevi değerleri karşılık beklemeden başkaları ile paylaşması,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bu paylaşmayı karakter haline getirmesi,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kardeşinin yükünü sırtlanması demektir. 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“….İyilik edin, kuşkusuz Allah iyilik edenleri sever.</a:t>
            </a:r>
            <a:r>
              <a:rPr lang="tr-TR" sz="4800" b="1" dirty="0">
                <a:solidFill>
                  <a:srgbClr val="9BBB59">
                    <a:lumMod val="50000"/>
                  </a:srgbClr>
                </a:solidFill>
              </a:rPr>
              <a:t>”</a:t>
            </a:r>
          </a:p>
          <a:p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					(Bakara, 2/195)</a:t>
            </a:r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820400" cy="1521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“İyilik, gönlünü huzura kavuşturan ve içine sinen şeydir”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05000" y="2095500"/>
            <a:ext cx="10363200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Yardımseverlik, sadece insanlara değil hayvanlara ve tabiata da iyilik etmekten hoşlanma ve bununla mutlu olma durumudur.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29244" y="2476500"/>
            <a:ext cx="10110356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Ne demişti Peygamberimiz (</a:t>
            </a:r>
            <a:r>
              <a:rPr lang="tr-TR" sz="4800" b="1" dirty="0" err="1">
                <a:solidFill>
                  <a:schemeClr val="accent3">
                    <a:lumMod val="50000"/>
                  </a:schemeClr>
                </a:solidFill>
              </a:rPr>
              <a:t>sas</a:t>
            </a:r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):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“Her canlı sebebiyle sevap vardır”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2362200" y="2857500"/>
            <a:ext cx="9296400" cy="15215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İyilik yapmak insanı MUTLU eder.…</a:t>
            </a:r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3020291" y="2686050"/>
            <a:ext cx="4876800" cy="299889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Unutmayın!</a:t>
            </a:r>
          </a:p>
          <a:p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r-TR" sz="4800" b="1" dirty="0">
                <a:solidFill>
                  <a:schemeClr val="accent3">
                    <a:lumMod val="50000"/>
                  </a:schemeClr>
                </a:solidFill>
              </a:rPr>
              <a:t>İyilik iyileştirir…</a:t>
            </a:r>
          </a:p>
          <a:p>
            <a:endParaRPr lang="tr-T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1" y="5137130"/>
            <a:ext cx="4776355" cy="47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F017DE59BD9D4BA6A14289BDF31CE3" ma:contentTypeVersion="8" ma:contentTypeDescription="Yeni belge oluşturun." ma:contentTypeScope="" ma:versionID="af22cbab89b4cf8a322ef7331a02bd13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df2a8a5796dea366d8bd36830406520a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12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Kurumsal Anahtar Sözcükler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DAGCkW5sDiI</TermName>
          <TermId xmlns="http://schemas.microsoft.com/office/infopath/2007/PartnerControls">db4e23ba-d74e-445a-81d2-82f99978d7e6</TermId>
        </TermInfo>
        <TermInfo xmlns="http://schemas.microsoft.com/office/infopath/2007/PartnerControls">
          <TermName xmlns="http://schemas.microsoft.com/office/infopath/2007/PartnerControls">BAC5iNIMxDk</TermName>
          <TermId xmlns="http://schemas.microsoft.com/office/infopath/2007/PartnerControls">634cc370-ed2e-4f79-818f-af44054f2071</TermId>
        </TermInfo>
      </Terms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>
      <Value>968</Value>
      <Value>967</Value>
    </TaxCatchAll>
    <_dlc_DocId xmlns="4a2ce632-3ebe-48ff-a8b1-ed342ea1f401">DKFT66RQZEX3-1797567310-6756</_dlc_DocId>
    <_dlc_DocIdUrl xmlns="4a2ce632-3ebe-48ff-a8b1-ed342ea1f401">
      <Url>https://dinhizmetleri.diyanet.gov.tr/_layouts/15/DocIdRedir.aspx?ID=DKFT66RQZEX3-1797567310-6756</Url>
      <Description>DKFT66RQZEX3-1797567310-6756</Description>
    </_dlc_DocIdUrl>
  </documentManagement>
</p:properties>
</file>

<file path=customXml/itemProps1.xml><?xml version="1.0" encoding="utf-8"?>
<ds:datastoreItem xmlns:ds="http://schemas.openxmlformats.org/officeDocument/2006/customXml" ds:itemID="{DD4C52DE-2564-4194-A13B-377BB5438E9D}"/>
</file>

<file path=customXml/itemProps2.xml><?xml version="1.0" encoding="utf-8"?>
<ds:datastoreItem xmlns:ds="http://schemas.openxmlformats.org/officeDocument/2006/customXml" ds:itemID="{0F425172-A55B-4263-B8AC-38079CCAA9BE}"/>
</file>

<file path=customXml/itemProps3.xml><?xml version="1.0" encoding="utf-8"?>
<ds:datastoreItem xmlns:ds="http://schemas.openxmlformats.org/officeDocument/2006/customXml" ds:itemID="{E797AB2B-2431-4587-AF9F-481797566E56}"/>
</file>

<file path=customXml/itemProps4.xml><?xml version="1.0" encoding="utf-8"?>
<ds:datastoreItem xmlns:ds="http://schemas.openxmlformats.org/officeDocument/2006/customXml" ds:itemID="{A26CF6B0-FA2D-4717-9805-B3A36A8035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349</Words>
  <Application>Microsoft Office PowerPoint</Application>
  <PresentationFormat>Özel</PresentationFormat>
  <Paragraphs>59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Lucida Sans Unicode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Kırmızı Köşegen Bloklar Temel Sade Sunum</dc:title>
  <dc:creator>ahmetsbaris</dc:creator>
  <cp:keywords>BAC5iNIMxDk; DAGCkW5sDiI</cp:keywords>
  <cp:lastModifiedBy>Idris YAVUZYIGIT</cp:lastModifiedBy>
  <cp:revision>79</cp:revision>
  <dcterms:created xsi:type="dcterms:W3CDTF">2024-04-16T09:57:47Z</dcterms:created>
  <dcterms:modified xsi:type="dcterms:W3CDTF">2024-12-26T10:14:09Z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2024-04-16T00:00:00Z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0x010100EDF017DE59BD9D4BA6A14289BDF31CE3</vt:lpwstr>
  </property>
  <property fmtid="{D5CDD505-2E9C-101B-9397-08002B2CF9AE}" pid="7" name="TaxKeyword">
    <vt:lpwstr>968;#DAGCkW5sDiI|db4e23ba-d74e-445a-81d2-82f99978d7e6;#967;#BAC5iNIMxDk|634cc370-ed2e-4f79-818f-af44054f2071</vt:lpwstr>
  </property>
  <property fmtid="{D5CDD505-2E9C-101B-9397-08002B2CF9AE}" pid="8" name="_dlc_DocIdItemGuid">
    <vt:lpwstr>d4a61740-abc1-4236-b44c-9fe0901d907b</vt:lpwstr>
  </property>
</Properties>
</file>