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 Bold" panose="020B0604020202020204" charset="-94"/>
      <p:regular r:id="rId29"/>
    </p:embeddedFont>
    <p:embeddedFont>
      <p:font typeface="Poppins Italics" panose="020B0604020202020204" charset="-94"/>
      <p:regular r:id="rId30"/>
    </p:embeddedFont>
    <p:embeddedFont>
      <p:font typeface="Poppins Bold Italics" panose="020B0604020202020204" charset="-94"/>
      <p:regular r:id="rId31"/>
    </p:embeddedFont>
    <p:embeddedFont>
      <p:font typeface="Poppins" panose="020B0604020202020204" charset="-9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1514" y="3256948"/>
            <a:ext cx="2423725" cy="2434187"/>
          </a:xfrm>
          <a:custGeom>
            <a:avLst/>
            <a:gdLst/>
            <a:ahLst/>
            <a:cxnLst/>
            <a:rect l="l" t="t" r="r" b="b"/>
            <a:pathLst>
              <a:path w="2423725" h="2434187">
                <a:moveTo>
                  <a:pt x="0" y="0"/>
                </a:moveTo>
                <a:lnTo>
                  <a:pt x="2423725" y="0"/>
                </a:lnTo>
                <a:lnTo>
                  <a:pt x="2423725" y="2434187"/>
                </a:lnTo>
                <a:lnTo>
                  <a:pt x="0" y="2434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16571" y="4104982"/>
            <a:ext cx="8302833" cy="1162749"/>
            <a:chOff x="0" y="0"/>
            <a:chExt cx="2103923" cy="2946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923" cy="294638"/>
            </a:xfrm>
            <a:custGeom>
              <a:avLst/>
              <a:gdLst/>
              <a:ahLst/>
              <a:cxnLst/>
              <a:rect l="l" t="t" r="r" b="b"/>
              <a:pathLst>
                <a:path w="2103923" h="294638">
                  <a:moveTo>
                    <a:pt x="0" y="0"/>
                  </a:moveTo>
                  <a:lnTo>
                    <a:pt x="2103923" y="0"/>
                  </a:lnTo>
                  <a:lnTo>
                    <a:pt x="2103923" y="294638"/>
                  </a:lnTo>
                  <a:lnTo>
                    <a:pt x="0" y="294638"/>
                  </a:lnTo>
                  <a:close/>
                </a:path>
              </a:pathLst>
            </a:custGeom>
            <a:solidFill>
              <a:srgbClr val="6E927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923" cy="342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050403" y="3186552"/>
            <a:ext cx="2493818" cy="2504583"/>
          </a:xfrm>
          <a:custGeom>
            <a:avLst/>
            <a:gdLst/>
            <a:ahLst/>
            <a:cxnLst/>
            <a:rect l="l" t="t" r="r" b="b"/>
            <a:pathLst>
              <a:path w="2493818" h="2504583">
                <a:moveTo>
                  <a:pt x="0" y="0"/>
                </a:moveTo>
                <a:lnTo>
                  <a:pt x="2493818" y="0"/>
                </a:lnTo>
                <a:lnTo>
                  <a:pt x="2493818" y="2504583"/>
                </a:lnTo>
                <a:lnTo>
                  <a:pt x="0" y="2504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861227"/>
            <a:ext cx="1990695" cy="1999288"/>
          </a:xfrm>
          <a:custGeom>
            <a:avLst/>
            <a:gdLst/>
            <a:ahLst/>
            <a:cxnLst/>
            <a:rect l="l" t="t" r="r" b="b"/>
            <a:pathLst>
              <a:path w="1990695" h="1999288">
                <a:moveTo>
                  <a:pt x="0" y="0"/>
                </a:moveTo>
                <a:lnTo>
                  <a:pt x="1990695" y="0"/>
                </a:lnTo>
                <a:lnTo>
                  <a:pt x="1990695" y="1999288"/>
                </a:lnTo>
                <a:lnTo>
                  <a:pt x="0" y="1999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23709" y="6634110"/>
            <a:ext cx="2216836" cy="2226405"/>
          </a:xfrm>
          <a:custGeom>
            <a:avLst/>
            <a:gdLst/>
            <a:ahLst/>
            <a:cxnLst/>
            <a:rect l="l" t="t" r="r" b="b"/>
            <a:pathLst>
              <a:path w="2216836" h="2226405">
                <a:moveTo>
                  <a:pt x="0" y="0"/>
                </a:moveTo>
                <a:lnTo>
                  <a:pt x="2216836" y="0"/>
                </a:lnTo>
                <a:lnTo>
                  <a:pt x="2216836" y="2226405"/>
                </a:lnTo>
                <a:lnTo>
                  <a:pt x="0" y="2226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93810" y="907006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20747" y="9143161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698493" y="944431"/>
            <a:ext cx="7026907" cy="1475410"/>
            <a:chOff x="0" y="-47625"/>
            <a:chExt cx="1861952" cy="3738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1952" cy="326241"/>
            </a:xfrm>
            <a:custGeom>
              <a:avLst/>
              <a:gdLst/>
              <a:ahLst/>
              <a:cxnLst/>
              <a:rect l="l" t="t" r="r" b="b"/>
              <a:pathLst>
                <a:path w="1746171" h="326241">
                  <a:moveTo>
                    <a:pt x="0" y="0"/>
                  </a:moveTo>
                  <a:lnTo>
                    <a:pt x="1746171" y="0"/>
                  </a:lnTo>
                  <a:lnTo>
                    <a:pt x="1746171" y="326241"/>
                  </a:lnTo>
                  <a:lnTo>
                    <a:pt x="0" y="326241"/>
                  </a:lnTo>
                  <a:close/>
                </a:path>
              </a:pathLst>
            </a:custGeom>
            <a:solidFill>
              <a:srgbClr val="DB101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46170" cy="373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143568" y="1348118"/>
            <a:ext cx="605372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2EFEB"/>
                </a:solidFill>
                <a:latin typeface="Poppins Bold"/>
                <a:ea typeface="Poppins Bold"/>
                <a:cs typeface="Poppins Bold"/>
                <a:sym typeface="Poppins Bold"/>
              </a:rPr>
              <a:t>DİN HİZMETLERİ GENEL MÜDÜRLÜĞÜ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2EFEB"/>
                </a:solidFill>
                <a:latin typeface="Poppins Bold"/>
                <a:ea typeface="Poppins Bold"/>
                <a:cs typeface="Poppins Bold"/>
                <a:sym typeface="Poppins Bold"/>
              </a:rPr>
              <a:t>GENÇLİK HİZMETLERİ DAİRE BAŞKANLIĞI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41578" y="4067288"/>
            <a:ext cx="7804845" cy="107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6"/>
              </a:lnSpc>
            </a:pPr>
            <a:r>
              <a:rPr lang="en-US" sz="6004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İYİLİK AYI RAMAZAN</a:t>
            </a:r>
            <a:r>
              <a:rPr lang="en-US" sz="600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6" name="Freeform 16"/>
          <p:cNvSpPr/>
          <p:nvPr/>
        </p:nvSpPr>
        <p:spPr>
          <a:xfrm>
            <a:off x="361084" y="315600"/>
            <a:ext cx="2104241" cy="2104241"/>
          </a:xfrm>
          <a:custGeom>
            <a:avLst/>
            <a:gdLst/>
            <a:ahLst/>
            <a:cxnLst/>
            <a:rect l="l" t="t" r="r" b="b"/>
            <a:pathLst>
              <a:path w="2104241" h="2104241">
                <a:moveTo>
                  <a:pt x="0" y="0"/>
                </a:moveTo>
                <a:lnTo>
                  <a:pt x="2104241" y="0"/>
                </a:lnTo>
                <a:lnTo>
                  <a:pt x="2104241" y="2104241"/>
                </a:lnTo>
                <a:lnTo>
                  <a:pt x="0" y="2104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492101" y="315600"/>
            <a:ext cx="2104241" cy="2104241"/>
          </a:xfrm>
          <a:custGeom>
            <a:avLst/>
            <a:gdLst/>
            <a:ahLst/>
            <a:cxnLst/>
            <a:rect l="l" t="t" r="r" b="b"/>
            <a:pathLst>
              <a:path w="2104241" h="2104241">
                <a:moveTo>
                  <a:pt x="0" y="0"/>
                </a:moveTo>
                <a:lnTo>
                  <a:pt x="2104240" y="0"/>
                </a:lnTo>
                <a:lnTo>
                  <a:pt x="2104240" y="2104241"/>
                </a:lnTo>
                <a:lnTo>
                  <a:pt x="0" y="2104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301965" y="6861227"/>
            <a:ext cx="1990695" cy="1999288"/>
          </a:xfrm>
          <a:custGeom>
            <a:avLst/>
            <a:gdLst/>
            <a:ahLst/>
            <a:cxnLst/>
            <a:rect l="l" t="t" r="r" b="b"/>
            <a:pathLst>
              <a:path w="1990695" h="1999288">
                <a:moveTo>
                  <a:pt x="0" y="0"/>
                </a:moveTo>
                <a:lnTo>
                  <a:pt x="1990694" y="0"/>
                </a:lnTo>
                <a:lnTo>
                  <a:pt x="1990694" y="1999288"/>
                </a:lnTo>
                <a:lnTo>
                  <a:pt x="0" y="1999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158656" y="5940689"/>
            <a:ext cx="610658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DB101A"/>
                </a:solidFill>
                <a:latin typeface="Poppins Bold"/>
                <a:ea typeface="Poppins Bold"/>
                <a:cs typeface="Poppins Bold"/>
                <a:sym typeface="Poppins Bold"/>
              </a:rPr>
              <a:t>MANEVİ DANIŞMANLIK SUNUMLARI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071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5866" y="2283580"/>
            <a:ext cx="3067906" cy="3081149"/>
          </a:xfrm>
          <a:custGeom>
            <a:avLst/>
            <a:gdLst/>
            <a:ahLst/>
            <a:cxnLst/>
            <a:rect l="l" t="t" r="r" b="b"/>
            <a:pathLst>
              <a:path w="3067906" h="3081149">
                <a:moveTo>
                  <a:pt x="0" y="0"/>
                </a:moveTo>
                <a:lnTo>
                  <a:pt x="3067906" y="0"/>
                </a:lnTo>
                <a:lnTo>
                  <a:pt x="3067906" y="3081149"/>
                </a:lnTo>
                <a:lnTo>
                  <a:pt x="0" y="3081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55117" y="1921554"/>
            <a:ext cx="2812615" cy="2824756"/>
          </a:xfrm>
          <a:custGeom>
            <a:avLst/>
            <a:gdLst/>
            <a:ahLst/>
            <a:cxnLst/>
            <a:rect l="l" t="t" r="r" b="b"/>
            <a:pathLst>
              <a:path w="2812615" h="2824756">
                <a:moveTo>
                  <a:pt x="0" y="0"/>
                </a:moveTo>
                <a:lnTo>
                  <a:pt x="2812616" y="0"/>
                </a:lnTo>
                <a:lnTo>
                  <a:pt x="2812616" y="2824756"/>
                </a:lnTo>
                <a:lnTo>
                  <a:pt x="0" y="2824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11261" y="6306132"/>
            <a:ext cx="2551001" cy="2562012"/>
          </a:xfrm>
          <a:custGeom>
            <a:avLst/>
            <a:gdLst/>
            <a:ahLst/>
            <a:cxnLst/>
            <a:rect l="l" t="t" r="r" b="b"/>
            <a:pathLst>
              <a:path w="2551001" h="2562012">
                <a:moveTo>
                  <a:pt x="0" y="0"/>
                </a:moveTo>
                <a:lnTo>
                  <a:pt x="2551001" y="0"/>
                </a:lnTo>
                <a:lnTo>
                  <a:pt x="2551001" y="2562012"/>
                </a:lnTo>
                <a:lnTo>
                  <a:pt x="0" y="2562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47628" y="5921858"/>
            <a:ext cx="2831993" cy="2844217"/>
          </a:xfrm>
          <a:custGeom>
            <a:avLst/>
            <a:gdLst/>
            <a:ahLst/>
            <a:cxnLst/>
            <a:rect l="l" t="t" r="r" b="b"/>
            <a:pathLst>
              <a:path w="2831993" h="2844217">
                <a:moveTo>
                  <a:pt x="0" y="0"/>
                </a:moveTo>
                <a:lnTo>
                  <a:pt x="2831993" y="0"/>
                </a:lnTo>
                <a:lnTo>
                  <a:pt x="2831993" y="2844217"/>
                </a:lnTo>
                <a:lnTo>
                  <a:pt x="0" y="2844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59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98869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80110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37871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20979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92330" y="5221854"/>
            <a:ext cx="15136594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24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“Kendileri son derece ihtiyaç içinde bulunsalar bile onları kendilerine tercih ederler. </a:t>
            </a:r>
          </a:p>
          <a:p>
            <a:pPr algn="ctr">
              <a:lnSpc>
                <a:spcPts val="4249"/>
              </a:lnSpc>
            </a:pPr>
            <a:r>
              <a:rPr lang="en-US" sz="24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Kim nefsinin cimriliğinden, hırsından korunursa, </a:t>
            </a:r>
          </a:p>
          <a:p>
            <a:pPr algn="ctr">
              <a:lnSpc>
                <a:spcPts val="4249"/>
              </a:lnSpc>
            </a:pPr>
            <a:r>
              <a:rPr lang="en-US" sz="24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işte onlar kurtuluşa erenlerin ta kendileridir.”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2000" y="7127834"/>
            <a:ext cx="154900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Haşr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59/9)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80089" y="3098906"/>
            <a:ext cx="952306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Kur’an-ı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Kerim’de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i="1" dirty="0">
                <a:solidFill>
                  <a:srgbClr val="648E3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“İ’SAR”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kavramıyla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övülendir</a:t>
            </a: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  <a:spcBef>
                <a:spcPct val="0"/>
              </a:spcBef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kendilerini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düşündükleri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gibi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başkalarını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düşünenler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7640" y="1814674"/>
            <a:ext cx="10192717" cy="618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Kendin</a:t>
            </a:r>
            <a:r>
              <a:rPr lang="en-US" sz="33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için</a:t>
            </a:r>
            <a:r>
              <a:rPr lang="en-US" sz="33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istediklerini</a:t>
            </a:r>
            <a:r>
              <a:rPr lang="en-US" sz="33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başkaları</a:t>
            </a:r>
            <a:r>
              <a:rPr lang="en-US" sz="33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için</a:t>
            </a:r>
            <a:r>
              <a:rPr lang="en-US" sz="33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3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iste</a:t>
            </a:r>
            <a:r>
              <a:rPr lang="en-US" sz="33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7" y="2349989"/>
            <a:ext cx="2987897" cy="3000795"/>
          </a:xfrm>
          <a:custGeom>
            <a:avLst/>
            <a:gdLst/>
            <a:ahLst/>
            <a:cxnLst/>
            <a:rect l="l" t="t" r="r" b="b"/>
            <a:pathLst>
              <a:path w="2987897" h="3000795">
                <a:moveTo>
                  <a:pt x="0" y="0"/>
                </a:moveTo>
                <a:lnTo>
                  <a:pt x="2987898" y="0"/>
                </a:lnTo>
                <a:lnTo>
                  <a:pt x="2987898" y="3000795"/>
                </a:lnTo>
                <a:lnTo>
                  <a:pt x="0" y="30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76502" y="1673241"/>
            <a:ext cx="2543148" cy="2554125"/>
          </a:xfrm>
          <a:custGeom>
            <a:avLst/>
            <a:gdLst/>
            <a:ahLst/>
            <a:cxnLst/>
            <a:rect l="l" t="t" r="r" b="b"/>
            <a:pathLst>
              <a:path w="2543148" h="2554125">
                <a:moveTo>
                  <a:pt x="0" y="0"/>
                </a:moveTo>
                <a:lnTo>
                  <a:pt x="2543148" y="0"/>
                </a:lnTo>
                <a:lnTo>
                  <a:pt x="2543148" y="2554125"/>
                </a:lnTo>
                <a:lnTo>
                  <a:pt x="0" y="255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9505" y="5417839"/>
            <a:ext cx="2243110" cy="2252792"/>
          </a:xfrm>
          <a:custGeom>
            <a:avLst/>
            <a:gdLst/>
            <a:ahLst/>
            <a:cxnLst/>
            <a:rect l="l" t="t" r="r" b="b"/>
            <a:pathLst>
              <a:path w="2243110" h="2252792">
                <a:moveTo>
                  <a:pt x="0" y="0"/>
                </a:moveTo>
                <a:lnTo>
                  <a:pt x="2243109" y="0"/>
                </a:lnTo>
                <a:lnTo>
                  <a:pt x="2243109" y="2252792"/>
                </a:lnTo>
                <a:lnTo>
                  <a:pt x="0" y="225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09480" y="5417839"/>
            <a:ext cx="2588383" cy="2599556"/>
          </a:xfrm>
          <a:custGeom>
            <a:avLst/>
            <a:gdLst/>
            <a:ahLst/>
            <a:cxnLst/>
            <a:rect l="l" t="t" r="r" b="b"/>
            <a:pathLst>
              <a:path w="2588383" h="2599556">
                <a:moveTo>
                  <a:pt x="0" y="0"/>
                </a:moveTo>
                <a:lnTo>
                  <a:pt x="2588384" y="0"/>
                </a:lnTo>
                <a:lnTo>
                  <a:pt x="2588384" y="2599556"/>
                </a:lnTo>
                <a:lnTo>
                  <a:pt x="0" y="2599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0106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8376" y="90837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508305" y="1878279"/>
            <a:ext cx="1120638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Üstlendiğin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her </a:t>
            </a:r>
            <a:r>
              <a:rPr lang="en-US" sz="33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sorumluluğu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00" b="1" i="1" dirty="0">
                <a:solidFill>
                  <a:srgbClr val="648E3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“İHSAN”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bilinciyle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yap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89077" y="2834957"/>
            <a:ext cx="12487425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Müslüman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 smtClean="0">
                <a:latin typeface="Poppins"/>
                <a:ea typeface="Poppins"/>
                <a:cs typeface="Poppins"/>
                <a:sym typeface="Poppins"/>
              </a:rPr>
              <a:t>alan</a:t>
            </a:r>
            <a:r>
              <a:rPr lang="tr-TR" sz="2700" dirty="0" err="1" smtClean="0">
                <a:latin typeface="Poppins"/>
                <a:ea typeface="Poppins"/>
                <a:cs typeface="Poppins"/>
                <a:sym typeface="Poppins"/>
              </a:rPr>
              <a:t>ın</a:t>
            </a:r>
            <a:r>
              <a:rPr lang="en-US" sz="2700" dirty="0" smtClean="0">
                <a:latin typeface="Poppins"/>
                <a:ea typeface="Poppins"/>
                <a:cs typeface="Poppins"/>
                <a:sym typeface="Poppins"/>
              </a:rPr>
              <a:t>ın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iyisi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olmalıdır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hangi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konumda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olursa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olsun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 </a:t>
            </a:r>
            <a:endParaRPr lang="tr-TR" sz="2700" dirty="0" smtClea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tr-TR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İslam’ın güzelliklerini gerçek </a:t>
            </a: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dünyada olduğu gibi </a:t>
            </a:r>
          </a:p>
          <a:p>
            <a:pPr algn="ctr">
              <a:lnSpc>
                <a:spcPts val="4590"/>
              </a:lnSpc>
            </a:pP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dijital mecrada da duyuracak şekilde yetiştirmelidir kendini.</a:t>
            </a: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Kerim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olan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Allah,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sınırsız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şekilde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ödüllendirecektir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nasıl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olsa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87229" y="5482157"/>
            <a:ext cx="12713538" cy="493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Güzel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iş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yapanlara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karşılık</a:t>
            </a:r>
            <a:r>
              <a:rPr lang="en-US" sz="2499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olarak</a:t>
            </a:r>
            <a:r>
              <a:rPr lang="en-US" sz="2499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daha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güzeli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de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fazlası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vardır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85124" y="6134730"/>
            <a:ext cx="1517749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Yûnus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10/26)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4647" y="6984608"/>
            <a:ext cx="15118705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“İman edip iyi işler yapanlar bilmelidirler ki, biz güzel iş yapanların ecrini asla zayi etmeyiz.”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57609" y="7561715"/>
            <a:ext cx="15077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Kehf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18/30)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044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8838" y="2497719"/>
            <a:ext cx="2748665" cy="2760529"/>
          </a:xfrm>
          <a:custGeom>
            <a:avLst/>
            <a:gdLst/>
            <a:ahLst/>
            <a:cxnLst/>
            <a:rect l="l" t="t" r="r" b="b"/>
            <a:pathLst>
              <a:path w="2748665" h="2760529">
                <a:moveTo>
                  <a:pt x="0" y="0"/>
                </a:moveTo>
                <a:lnTo>
                  <a:pt x="2748665" y="0"/>
                </a:lnTo>
                <a:lnTo>
                  <a:pt x="2748665" y="2760529"/>
                </a:lnTo>
                <a:lnTo>
                  <a:pt x="0" y="2760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07803" y="2650394"/>
            <a:ext cx="2850723" cy="2863028"/>
          </a:xfrm>
          <a:custGeom>
            <a:avLst/>
            <a:gdLst/>
            <a:ahLst/>
            <a:cxnLst/>
            <a:rect l="l" t="t" r="r" b="b"/>
            <a:pathLst>
              <a:path w="2850723" h="2863028">
                <a:moveTo>
                  <a:pt x="0" y="0"/>
                </a:moveTo>
                <a:lnTo>
                  <a:pt x="2850723" y="0"/>
                </a:lnTo>
                <a:lnTo>
                  <a:pt x="2850723" y="2863028"/>
                </a:lnTo>
                <a:lnTo>
                  <a:pt x="0" y="2863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0366" y="6243811"/>
            <a:ext cx="2584206" cy="2595361"/>
          </a:xfrm>
          <a:custGeom>
            <a:avLst/>
            <a:gdLst/>
            <a:ahLst/>
            <a:cxnLst/>
            <a:rect l="l" t="t" r="r" b="b"/>
            <a:pathLst>
              <a:path w="2584206" h="2595361">
                <a:moveTo>
                  <a:pt x="0" y="0"/>
                </a:moveTo>
                <a:lnTo>
                  <a:pt x="2584206" y="0"/>
                </a:lnTo>
                <a:lnTo>
                  <a:pt x="2584206" y="2595361"/>
                </a:lnTo>
                <a:lnTo>
                  <a:pt x="0" y="2595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41527" y="4399622"/>
            <a:ext cx="2605921" cy="2617169"/>
          </a:xfrm>
          <a:custGeom>
            <a:avLst/>
            <a:gdLst/>
            <a:ahLst/>
            <a:cxnLst/>
            <a:rect l="l" t="t" r="r" b="b"/>
            <a:pathLst>
              <a:path w="2605921" h="2617169">
                <a:moveTo>
                  <a:pt x="0" y="0"/>
                </a:moveTo>
                <a:lnTo>
                  <a:pt x="2605920" y="0"/>
                </a:lnTo>
                <a:lnTo>
                  <a:pt x="2605920" y="2617169"/>
                </a:lnTo>
                <a:lnTo>
                  <a:pt x="0" y="261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9878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61542" y="8839172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60894" y="8912269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3139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2698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12905" y="5389597"/>
            <a:ext cx="1132862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0"/>
              </a:lnSpc>
            </a:pP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Yüce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Allah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meleklerine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şöyle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buyurdu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: </a:t>
            </a:r>
          </a:p>
          <a:p>
            <a:pPr algn="ctr">
              <a:lnSpc>
                <a:spcPts val="3910"/>
              </a:lnSpc>
            </a:pP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Kulum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kötülük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işlemeyi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aklından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geçirdiğinde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onu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hemen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yazmayın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3910"/>
              </a:lnSpc>
            </a:pP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Kötülüğü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işlerse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günah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yazın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Ancak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içinden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yapmayı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geçirirse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</a:t>
            </a:r>
          </a:p>
          <a:p>
            <a:pPr algn="ctr">
              <a:lnSpc>
                <a:spcPts val="3910"/>
              </a:lnSpc>
            </a:pP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derhal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sevap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yazın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O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iyiliği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yaptığında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ise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on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katını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3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yazın</a:t>
            </a:r>
            <a:r>
              <a:rPr lang="en-US" sz="23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64572" y="1689074"/>
            <a:ext cx="1015885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Samimi niyettir Rabbimiz katında değer gören!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94249" y="4420542"/>
            <a:ext cx="3926086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Müslim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Îmân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204;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Buhârî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Rikâk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31)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90073" y="7764902"/>
            <a:ext cx="2107853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Müslim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Îmân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203)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75967" y="2597245"/>
            <a:ext cx="12336066" cy="146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9"/>
              </a:lnSpc>
            </a:pPr>
            <a:r>
              <a:rPr lang="en-US" sz="22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Yüce Allah şöyle buyurdu: </a:t>
            </a:r>
          </a:p>
          <a:p>
            <a:pPr algn="ctr">
              <a:lnSpc>
                <a:spcPts val="3909"/>
              </a:lnSpc>
            </a:pPr>
            <a:r>
              <a:rPr lang="en-US" sz="22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“Kulum iyi bir iş yapmaya niyet eder de yapmazsa ona bir iyilik (sevabı) yazarım. </a:t>
            </a:r>
          </a:p>
          <a:p>
            <a:pPr algn="ctr">
              <a:lnSpc>
                <a:spcPts val="3909"/>
              </a:lnSpc>
            </a:pPr>
            <a:r>
              <a:rPr lang="en-US" sz="22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Ama onu yaparsa on kattan yedi yüz kata kadar iyilik (sevabı) yazarım....”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5730" y="1409159"/>
            <a:ext cx="2969188" cy="2982005"/>
          </a:xfrm>
          <a:custGeom>
            <a:avLst/>
            <a:gdLst/>
            <a:ahLst/>
            <a:cxnLst/>
            <a:rect l="l" t="t" r="r" b="b"/>
            <a:pathLst>
              <a:path w="2969188" h="2982005">
                <a:moveTo>
                  <a:pt x="0" y="0"/>
                </a:moveTo>
                <a:lnTo>
                  <a:pt x="2969188" y="0"/>
                </a:lnTo>
                <a:lnTo>
                  <a:pt x="2969188" y="2982005"/>
                </a:lnTo>
                <a:lnTo>
                  <a:pt x="0" y="298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1856" y="3104405"/>
            <a:ext cx="2727794" cy="2739569"/>
          </a:xfrm>
          <a:custGeom>
            <a:avLst/>
            <a:gdLst/>
            <a:ahLst/>
            <a:cxnLst/>
            <a:rect l="l" t="t" r="r" b="b"/>
            <a:pathLst>
              <a:path w="2727794" h="2739569">
                <a:moveTo>
                  <a:pt x="0" y="0"/>
                </a:moveTo>
                <a:lnTo>
                  <a:pt x="2727794" y="0"/>
                </a:lnTo>
                <a:lnTo>
                  <a:pt x="2727794" y="2739569"/>
                </a:lnTo>
                <a:lnTo>
                  <a:pt x="0" y="2739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7756" y="5617023"/>
            <a:ext cx="2722123" cy="2733874"/>
          </a:xfrm>
          <a:custGeom>
            <a:avLst/>
            <a:gdLst/>
            <a:ahLst/>
            <a:cxnLst/>
            <a:rect l="l" t="t" r="r" b="b"/>
            <a:pathLst>
              <a:path w="2722123" h="2733874">
                <a:moveTo>
                  <a:pt x="0" y="0"/>
                </a:moveTo>
                <a:lnTo>
                  <a:pt x="2722124" y="0"/>
                </a:lnTo>
                <a:lnTo>
                  <a:pt x="2722124" y="2733874"/>
                </a:lnTo>
                <a:lnTo>
                  <a:pt x="0" y="2733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20977" y="6250891"/>
            <a:ext cx="2655659" cy="2667123"/>
          </a:xfrm>
          <a:custGeom>
            <a:avLst/>
            <a:gdLst/>
            <a:ahLst/>
            <a:cxnLst/>
            <a:rect l="l" t="t" r="r" b="b"/>
            <a:pathLst>
              <a:path w="2655659" h="2667123">
                <a:moveTo>
                  <a:pt x="0" y="0"/>
                </a:moveTo>
                <a:lnTo>
                  <a:pt x="2655659" y="0"/>
                </a:lnTo>
                <a:lnTo>
                  <a:pt x="2655659" y="2667122"/>
                </a:lnTo>
                <a:lnTo>
                  <a:pt x="0" y="2667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0106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8376" y="90837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58314" y="2282405"/>
            <a:ext cx="970550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İyilikle değişim zamanıdır Ramazan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26859" y="3269305"/>
            <a:ext cx="12261561" cy="31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Ramazan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ayıdır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insanlara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sabrı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şükretmeyi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yardımlaşmayı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öğretir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Kırgınlıklar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son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bulur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manevi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iklimde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yüreklerde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sevgi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hâkim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olur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Sevginin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hüküm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sürdüğü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kalp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yardım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elini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herkese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uzatır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250"/>
              </a:lnSpc>
            </a:pP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Kaybedeni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olmayan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aydır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Ramazan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kazanır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73174" y="7133602"/>
            <a:ext cx="6932265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“İyiliğin karşılığı, yalnız iyilik değil midir?”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92587" y="7833660"/>
            <a:ext cx="1864221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Rahmân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55/60)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65" y="8999124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1867" y="1787502"/>
            <a:ext cx="3032660" cy="2898797"/>
          </a:xfrm>
          <a:custGeom>
            <a:avLst/>
            <a:gdLst/>
            <a:ahLst/>
            <a:cxnLst/>
            <a:rect l="l" t="t" r="r" b="b"/>
            <a:pathLst>
              <a:path w="2764610" h="2776544">
                <a:moveTo>
                  <a:pt x="0" y="0"/>
                </a:moveTo>
                <a:lnTo>
                  <a:pt x="2764610" y="0"/>
                </a:lnTo>
                <a:lnTo>
                  <a:pt x="2764610" y="2776543"/>
                </a:lnTo>
                <a:lnTo>
                  <a:pt x="0" y="2776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23966" y="1538900"/>
            <a:ext cx="3048596" cy="3025147"/>
          </a:xfrm>
          <a:custGeom>
            <a:avLst/>
            <a:gdLst/>
            <a:ahLst/>
            <a:cxnLst/>
            <a:rect l="l" t="t" r="r" b="b"/>
            <a:pathLst>
              <a:path w="2789978" h="2802021">
                <a:moveTo>
                  <a:pt x="0" y="0"/>
                </a:moveTo>
                <a:lnTo>
                  <a:pt x="2789978" y="0"/>
                </a:lnTo>
                <a:lnTo>
                  <a:pt x="2789978" y="2802021"/>
                </a:lnTo>
                <a:lnTo>
                  <a:pt x="0" y="2802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4696" y="5526717"/>
            <a:ext cx="3227703" cy="3010377"/>
          </a:xfrm>
          <a:custGeom>
            <a:avLst/>
            <a:gdLst/>
            <a:ahLst/>
            <a:cxnLst/>
            <a:rect l="l" t="t" r="r" b="b"/>
            <a:pathLst>
              <a:path w="2882868" h="2895312">
                <a:moveTo>
                  <a:pt x="0" y="0"/>
                </a:moveTo>
                <a:lnTo>
                  <a:pt x="2882868" y="0"/>
                </a:lnTo>
                <a:lnTo>
                  <a:pt x="2882868" y="2895312"/>
                </a:lnTo>
                <a:lnTo>
                  <a:pt x="0" y="2895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72562" y="4465609"/>
            <a:ext cx="3005838" cy="2951998"/>
          </a:xfrm>
          <a:custGeom>
            <a:avLst/>
            <a:gdLst/>
            <a:ahLst/>
            <a:cxnLst/>
            <a:rect l="l" t="t" r="r" b="b"/>
            <a:pathLst>
              <a:path w="2857197" h="2869531">
                <a:moveTo>
                  <a:pt x="0" y="0"/>
                </a:moveTo>
                <a:lnTo>
                  <a:pt x="2857198" y="0"/>
                </a:lnTo>
                <a:lnTo>
                  <a:pt x="2857198" y="2869530"/>
                </a:lnTo>
                <a:lnTo>
                  <a:pt x="0" y="2869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83393" y="-964775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162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80418" y="8839172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4" y="0"/>
                </a:lnTo>
                <a:lnTo>
                  <a:pt x="2865414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80110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7736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4399" y="8999124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66680" y="-964775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5486400" y="-10534650"/>
          <a:ext cx="7315200" cy="4114800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Ramazan ayı, insanlara yol gösterici, doğrunun ve doğruyu eğriden ayırmanın açık delilleri olarak Kur'an'ın indirildiği aydır.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4444527" y="4814107"/>
            <a:ext cx="9985772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Kur’an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Ramazan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ayında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inmeye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başlamıştır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Tuttuğumuz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oruçlarla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sadece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midemiz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değil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ruhumuz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tr-TR" sz="2500" dirty="0" smtClean="0">
                <a:latin typeface="Poppins"/>
                <a:ea typeface="Poppins"/>
                <a:cs typeface="Poppins"/>
                <a:sym typeface="Poppins"/>
              </a:rPr>
              <a:t>da</a:t>
            </a:r>
            <a:r>
              <a:rPr lang="tr-TR" sz="25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arınır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Kalbimizi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sarar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Kur’an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ayının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getirdiği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ferahlık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Katıldığımız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mukabeleler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Kur’an’la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irtibatımızı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artırır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Manevi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arınma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kendini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kontrol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etme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süreci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başlar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böylece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  <a:r>
              <a:rPr lang="en-US" sz="2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76030" y="1305028"/>
            <a:ext cx="652276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Kur’an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ayıdır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00" b="1" dirty="0" err="1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bu</a:t>
            </a:r>
            <a:r>
              <a:rPr lang="tr-TR" sz="3300" b="1" dirty="0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mübarek</a:t>
            </a:r>
            <a:r>
              <a:rPr lang="en-US" sz="3300" b="1" dirty="0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ay</a:t>
            </a:r>
            <a:r>
              <a:rPr lang="en-US" sz="33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!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9709" y="2469016"/>
            <a:ext cx="17968291" cy="105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Ramazan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ayı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insanlara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yol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gösterici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doğrunun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doğruyu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eğriden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ayırmanın</a:t>
            </a:r>
            <a:endParaRPr lang="en-US" sz="2500" b="1" i="1" dirty="0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açık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delilleri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olarak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Kur'an'ın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indirildiği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aydır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...”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23415" y="3927021"/>
            <a:ext cx="1641168" cy="31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tr-TR" sz="1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Bakara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2/185)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82997" y="3238501"/>
            <a:ext cx="2389003" cy="2410662"/>
          </a:xfrm>
          <a:custGeom>
            <a:avLst/>
            <a:gdLst/>
            <a:ahLst/>
            <a:cxnLst/>
            <a:rect l="l" t="t" r="r" b="b"/>
            <a:pathLst>
              <a:path w="2142919" h="2152169">
                <a:moveTo>
                  <a:pt x="0" y="0"/>
                </a:moveTo>
                <a:lnTo>
                  <a:pt x="2142919" y="0"/>
                </a:lnTo>
                <a:lnTo>
                  <a:pt x="2142919" y="2152169"/>
                </a:lnTo>
                <a:lnTo>
                  <a:pt x="0" y="215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20800" y="2781301"/>
            <a:ext cx="2982497" cy="2885160"/>
          </a:xfrm>
          <a:custGeom>
            <a:avLst/>
            <a:gdLst/>
            <a:ahLst/>
            <a:cxnLst/>
            <a:rect l="l" t="t" r="r" b="b"/>
            <a:pathLst>
              <a:path w="2617200" h="2628497">
                <a:moveTo>
                  <a:pt x="0" y="0"/>
                </a:moveTo>
                <a:lnTo>
                  <a:pt x="2617200" y="0"/>
                </a:lnTo>
                <a:lnTo>
                  <a:pt x="2617200" y="2628497"/>
                </a:lnTo>
                <a:lnTo>
                  <a:pt x="0" y="2628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5849702"/>
            <a:ext cx="2568657" cy="2735910"/>
          </a:xfrm>
          <a:custGeom>
            <a:avLst/>
            <a:gdLst/>
            <a:ahLst/>
            <a:cxnLst/>
            <a:rect l="l" t="t" r="r" b="b"/>
            <a:pathLst>
              <a:path w="2466771" h="2477419">
                <a:moveTo>
                  <a:pt x="0" y="0"/>
                </a:moveTo>
                <a:lnTo>
                  <a:pt x="2466771" y="0"/>
                </a:lnTo>
                <a:lnTo>
                  <a:pt x="2466771" y="2477419"/>
                </a:lnTo>
                <a:lnTo>
                  <a:pt x="0" y="2477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20800" y="6819900"/>
            <a:ext cx="2632523" cy="2528254"/>
          </a:xfrm>
          <a:custGeom>
            <a:avLst/>
            <a:gdLst/>
            <a:ahLst/>
            <a:cxnLst/>
            <a:rect l="l" t="t" r="r" b="b"/>
            <a:pathLst>
              <a:path w="2300826" h="2310758">
                <a:moveTo>
                  <a:pt x="0" y="0"/>
                </a:moveTo>
                <a:lnTo>
                  <a:pt x="2300827" y="0"/>
                </a:lnTo>
                <a:lnTo>
                  <a:pt x="2300827" y="2310758"/>
                </a:lnTo>
                <a:lnTo>
                  <a:pt x="0" y="2310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7505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34815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03569" y="2478528"/>
            <a:ext cx="14112978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Ailede huzur ve mutluluk esintileri getiren bir rüzgar gibidir Ramazan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9915" y="3576170"/>
            <a:ext cx="11460286" cy="425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ayın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hakikatlerini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ruhunda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hisseden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kişi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halkına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her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zamankinden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fazla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yansıtır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sevgisini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Aile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fertlerine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karşı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sevgi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sözcükleri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dökülür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dilinden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Eşinin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yüreğini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incitmemeye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özen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gösterir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Anne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babasına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daha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fazla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hürmet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eder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Saygılı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olmayı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merhametli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adaletli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davranmayı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ilke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edinir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Önce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hanesinde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halkında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iyiliğin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hakimiyetini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kurmaya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çalışır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 </a:t>
            </a:r>
            <a:r>
              <a:rPr lang="en-US" sz="25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Ramazan</a:t>
            </a:r>
            <a:r>
              <a:rPr lang="en-US" sz="2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her zaman!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65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48879" y="1752844"/>
            <a:ext cx="3280657" cy="3294818"/>
          </a:xfrm>
          <a:custGeom>
            <a:avLst/>
            <a:gdLst/>
            <a:ahLst/>
            <a:cxnLst/>
            <a:rect l="l" t="t" r="r" b="b"/>
            <a:pathLst>
              <a:path w="3280657" h="3294818">
                <a:moveTo>
                  <a:pt x="0" y="0"/>
                </a:moveTo>
                <a:lnTo>
                  <a:pt x="3280657" y="0"/>
                </a:lnTo>
                <a:lnTo>
                  <a:pt x="3280657" y="3294819"/>
                </a:lnTo>
                <a:lnTo>
                  <a:pt x="0" y="3294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90418" y="1369871"/>
            <a:ext cx="3170591" cy="3184277"/>
          </a:xfrm>
          <a:custGeom>
            <a:avLst/>
            <a:gdLst/>
            <a:ahLst/>
            <a:cxnLst/>
            <a:rect l="l" t="t" r="r" b="b"/>
            <a:pathLst>
              <a:path w="3170591" h="3184277">
                <a:moveTo>
                  <a:pt x="0" y="0"/>
                </a:moveTo>
                <a:lnTo>
                  <a:pt x="3170591" y="0"/>
                </a:lnTo>
                <a:lnTo>
                  <a:pt x="3170591" y="3184277"/>
                </a:lnTo>
                <a:lnTo>
                  <a:pt x="0" y="3184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2242" y="6265464"/>
            <a:ext cx="2596400" cy="2607608"/>
          </a:xfrm>
          <a:custGeom>
            <a:avLst/>
            <a:gdLst/>
            <a:ahLst/>
            <a:cxnLst/>
            <a:rect l="l" t="t" r="r" b="b"/>
            <a:pathLst>
              <a:path w="2596400" h="2607608">
                <a:moveTo>
                  <a:pt x="0" y="0"/>
                </a:moveTo>
                <a:lnTo>
                  <a:pt x="2596400" y="0"/>
                </a:lnTo>
                <a:lnTo>
                  <a:pt x="2596400" y="2607607"/>
                </a:lnTo>
                <a:lnTo>
                  <a:pt x="0" y="260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30300" y="6192367"/>
            <a:ext cx="2562647" cy="2573708"/>
          </a:xfrm>
          <a:custGeom>
            <a:avLst/>
            <a:gdLst/>
            <a:ahLst/>
            <a:cxnLst/>
            <a:rect l="l" t="t" r="r" b="b"/>
            <a:pathLst>
              <a:path w="2562647" h="2573708">
                <a:moveTo>
                  <a:pt x="0" y="0"/>
                </a:moveTo>
                <a:lnTo>
                  <a:pt x="2562646" y="0"/>
                </a:lnTo>
                <a:lnTo>
                  <a:pt x="2562646" y="2573708"/>
                </a:lnTo>
                <a:lnTo>
                  <a:pt x="0" y="2573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162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42667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80110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7736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4399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6700" y="3276854"/>
            <a:ext cx="14594309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Bereketiyle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gelir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Ramazan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çok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sofralara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yansır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bereket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pişirdiğimiz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iki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iki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pişirdiğimiz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üç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katına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çıkar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Sadece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sofralar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değildir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bereketlenen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İyiliğin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iyileştirici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gücünü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Ramazan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ayında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yaşayarak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öğrenir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mümin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53719" y="1918338"/>
            <a:ext cx="878056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Yuvanda iyilik, sofranda bereket olsun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7533" y="2102719"/>
            <a:ext cx="3134308" cy="3147837"/>
          </a:xfrm>
          <a:custGeom>
            <a:avLst/>
            <a:gdLst/>
            <a:ahLst/>
            <a:cxnLst/>
            <a:rect l="l" t="t" r="r" b="b"/>
            <a:pathLst>
              <a:path w="3134308" h="3147837">
                <a:moveTo>
                  <a:pt x="0" y="0"/>
                </a:moveTo>
                <a:lnTo>
                  <a:pt x="3134308" y="0"/>
                </a:lnTo>
                <a:lnTo>
                  <a:pt x="3134308" y="3147838"/>
                </a:lnTo>
                <a:lnTo>
                  <a:pt x="0" y="3147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77633" y="1696319"/>
            <a:ext cx="2881667" cy="2894106"/>
          </a:xfrm>
          <a:custGeom>
            <a:avLst/>
            <a:gdLst/>
            <a:ahLst/>
            <a:cxnLst/>
            <a:rect l="l" t="t" r="r" b="b"/>
            <a:pathLst>
              <a:path w="2881667" h="2894106">
                <a:moveTo>
                  <a:pt x="0" y="0"/>
                </a:moveTo>
                <a:lnTo>
                  <a:pt x="2881667" y="0"/>
                </a:lnTo>
                <a:lnTo>
                  <a:pt x="2881667" y="2894106"/>
                </a:lnTo>
                <a:lnTo>
                  <a:pt x="0" y="289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7527" y="5656957"/>
            <a:ext cx="2808054" cy="2820175"/>
          </a:xfrm>
          <a:custGeom>
            <a:avLst/>
            <a:gdLst/>
            <a:ahLst/>
            <a:cxnLst/>
            <a:rect l="l" t="t" r="r" b="b"/>
            <a:pathLst>
              <a:path w="2808054" h="2820175">
                <a:moveTo>
                  <a:pt x="0" y="0"/>
                </a:moveTo>
                <a:lnTo>
                  <a:pt x="2808054" y="0"/>
                </a:lnTo>
                <a:lnTo>
                  <a:pt x="2808054" y="2820174"/>
                </a:lnTo>
                <a:lnTo>
                  <a:pt x="0" y="2820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15665" y="5890809"/>
            <a:ext cx="3154157" cy="3167772"/>
          </a:xfrm>
          <a:custGeom>
            <a:avLst/>
            <a:gdLst/>
            <a:ahLst/>
            <a:cxnLst/>
            <a:rect l="l" t="t" r="r" b="b"/>
            <a:pathLst>
              <a:path w="3154157" h="3167772">
                <a:moveTo>
                  <a:pt x="0" y="0"/>
                </a:moveTo>
                <a:lnTo>
                  <a:pt x="3154157" y="0"/>
                </a:lnTo>
                <a:lnTo>
                  <a:pt x="3154157" y="3167772"/>
                </a:lnTo>
                <a:lnTo>
                  <a:pt x="0" y="3167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7505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34815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708716" y="2074399"/>
            <a:ext cx="8470106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Yüreğini kardeşine kapını komşuna aç!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82566" y="4823728"/>
            <a:ext cx="11522869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“Komşuna iyilik et ki gerçek mümin olasın.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Kendin için sevdiğini insanlar için de sev ki, gerçek Müslüman olasın.”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10400" y="5946031"/>
            <a:ext cx="396921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Tirmizî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Zühd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2; İbn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Mâce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Zühd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24)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72335" y="3100503"/>
            <a:ext cx="9743331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“Cebrâil bana komşuya iyilik etmeyi o kadar tavsiye etti ki,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neredeyse onu bana mirasçı kılacak sandım.”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03406" y="4185027"/>
            <a:ext cx="1881188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(Buhârî, Edeb, 28)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36628" y="6755977"/>
            <a:ext cx="1221474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Ailede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artan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bereket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komşuyla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paylaştıkça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katlanır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374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Yüreğinde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kardeşine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komşusuna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açanın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kapısı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tr-TR" sz="2499" dirty="0" smtClean="0">
                <a:latin typeface="Poppins"/>
                <a:ea typeface="Poppins"/>
                <a:cs typeface="Poppins"/>
                <a:sym typeface="Poppins"/>
              </a:rPr>
              <a:t>huzur ve </a:t>
            </a:r>
            <a:r>
              <a:rPr lang="en-US" sz="2499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mutluluğa</a:t>
            </a:r>
            <a:r>
              <a:rPr lang="en-US" sz="2499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açılır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374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İki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cihanda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hem 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38959" y="1182734"/>
            <a:ext cx="3648235" cy="3663983"/>
          </a:xfrm>
          <a:custGeom>
            <a:avLst/>
            <a:gdLst/>
            <a:ahLst/>
            <a:cxnLst/>
            <a:rect l="l" t="t" r="r" b="b"/>
            <a:pathLst>
              <a:path w="3648235" h="3663983">
                <a:moveTo>
                  <a:pt x="0" y="0"/>
                </a:moveTo>
                <a:lnTo>
                  <a:pt x="3648235" y="0"/>
                </a:lnTo>
                <a:lnTo>
                  <a:pt x="3648235" y="3663982"/>
                </a:lnTo>
                <a:lnTo>
                  <a:pt x="0" y="3663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39489" y="713215"/>
            <a:ext cx="3400955" cy="3415635"/>
          </a:xfrm>
          <a:custGeom>
            <a:avLst/>
            <a:gdLst/>
            <a:ahLst/>
            <a:cxnLst/>
            <a:rect l="l" t="t" r="r" b="b"/>
            <a:pathLst>
              <a:path w="3400955" h="3415635">
                <a:moveTo>
                  <a:pt x="0" y="0"/>
                </a:moveTo>
                <a:lnTo>
                  <a:pt x="3400955" y="0"/>
                </a:lnTo>
                <a:lnTo>
                  <a:pt x="3400955" y="3415635"/>
                </a:lnTo>
                <a:lnTo>
                  <a:pt x="0" y="341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9333" y="5650536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4" y="0"/>
                </a:lnTo>
                <a:lnTo>
                  <a:pt x="3237484" y="3251459"/>
                </a:lnTo>
                <a:lnTo>
                  <a:pt x="0" y="32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46444" y="5244618"/>
            <a:ext cx="3371666" cy="3386220"/>
          </a:xfrm>
          <a:custGeom>
            <a:avLst/>
            <a:gdLst/>
            <a:ahLst/>
            <a:cxnLst/>
            <a:rect l="l" t="t" r="r" b="b"/>
            <a:pathLst>
              <a:path w="3371666" h="3386220">
                <a:moveTo>
                  <a:pt x="0" y="0"/>
                </a:moveTo>
                <a:lnTo>
                  <a:pt x="3371667" y="0"/>
                </a:lnTo>
                <a:lnTo>
                  <a:pt x="3371667" y="3386220"/>
                </a:lnTo>
                <a:lnTo>
                  <a:pt x="0" y="338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3216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42667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6517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718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06041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98589" y="958809"/>
            <a:ext cx="13845898" cy="198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0"/>
              </a:lnSpc>
            </a:pP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Yeter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ki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gönlün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iyilik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yapmaktan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yana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olsun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</a:p>
          <a:p>
            <a:pPr algn="ctr">
              <a:lnSpc>
                <a:spcPts val="5270"/>
              </a:lnSpc>
            </a:pP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İyilik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yolları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çeşitlidir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gitmesini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bilene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  <a:p>
            <a:pPr algn="ctr">
              <a:lnSpc>
                <a:spcPts val="5270"/>
              </a:lnSpc>
            </a:pP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Resûlullah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iyilik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yollarını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açıklamıştır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sevgili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ümmetine</a:t>
            </a:r>
            <a:r>
              <a:rPr lang="en-US" sz="29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1941" y="3458460"/>
            <a:ext cx="14340632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Kimi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zaman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yolunu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şaşırana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göstermektir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Kimi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zaman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yoldaki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zararlı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şeyleri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gidermek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 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Bazen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dargınları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barıştırmakken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bazen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tebessümle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bakmak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kardeşimizin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yüzüne</a:t>
            </a: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en-US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Mazlum coğrafyalarda yaşayan kardeşlerimizi de unutmamak…</a:t>
            </a:r>
          </a:p>
          <a:p>
            <a:pPr algn="ctr">
              <a:lnSpc>
                <a:spcPts val="4590"/>
              </a:lnSpc>
            </a:pPr>
            <a:endParaRPr lang="tr-TR" sz="2700" dirty="0" smtClea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Zulmü </a:t>
            </a:r>
            <a:r>
              <a:rPr lang="tr-TR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ortadan kaldırmak için </a:t>
            </a: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çalışmak pes etmeden;</a:t>
            </a:r>
          </a:p>
          <a:p>
            <a:pPr algn="ctr">
              <a:lnSpc>
                <a:spcPts val="4590"/>
              </a:lnSpc>
            </a:pP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Müslümanların </a:t>
            </a:r>
            <a:r>
              <a:rPr lang="tr-TR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 tüm insanlığın selameti için </a:t>
            </a:r>
            <a:r>
              <a:rPr lang="tr-TR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yılmadan çalışmak…</a:t>
            </a:r>
          </a:p>
          <a:p>
            <a:pPr algn="ctr">
              <a:lnSpc>
                <a:spcPts val="4590"/>
              </a:lnSpc>
            </a:pPr>
            <a:r>
              <a:rPr lang="en-US" sz="2700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Gönülleri</a:t>
            </a:r>
            <a:r>
              <a:rPr lang="en-US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fetheden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her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güzel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iş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iyiliktir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esasında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4179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041" y="2142661"/>
            <a:ext cx="2987941" cy="3000839"/>
          </a:xfrm>
          <a:custGeom>
            <a:avLst/>
            <a:gdLst/>
            <a:ahLst/>
            <a:cxnLst/>
            <a:rect l="l" t="t" r="r" b="b"/>
            <a:pathLst>
              <a:path w="2987941" h="3000839">
                <a:moveTo>
                  <a:pt x="0" y="0"/>
                </a:moveTo>
                <a:lnTo>
                  <a:pt x="2987942" y="0"/>
                </a:lnTo>
                <a:lnTo>
                  <a:pt x="2987942" y="3000839"/>
                </a:lnTo>
                <a:lnTo>
                  <a:pt x="0" y="3000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87017" y="2022885"/>
            <a:ext cx="2897264" cy="2909770"/>
          </a:xfrm>
          <a:custGeom>
            <a:avLst/>
            <a:gdLst/>
            <a:ahLst/>
            <a:cxnLst/>
            <a:rect l="l" t="t" r="r" b="b"/>
            <a:pathLst>
              <a:path w="2897264" h="2909770">
                <a:moveTo>
                  <a:pt x="0" y="0"/>
                </a:moveTo>
                <a:lnTo>
                  <a:pt x="2897264" y="0"/>
                </a:lnTo>
                <a:lnTo>
                  <a:pt x="2897264" y="2909770"/>
                </a:lnTo>
                <a:lnTo>
                  <a:pt x="0" y="2909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30971" y="7011503"/>
            <a:ext cx="2441705" cy="2452245"/>
          </a:xfrm>
          <a:custGeom>
            <a:avLst/>
            <a:gdLst/>
            <a:ahLst/>
            <a:cxnLst/>
            <a:rect l="l" t="t" r="r" b="b"/>
            <a:pathLst>
              <a:path w="2441705" h="2452245">
                <a:moveTo>
                  <a:pt x="0" y="0"/>
                </a:moveTo>
                <a:lnTo>
                  <a:pt x="2441705" y="0"/>
                </a:lnTo>
                <a:lnTo>
                  <a:pt x="2441705" y="2452245"/>
                </a:lnTo>
                <a:lnTo>
                  <a:pt x="0" y="2452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73245" y="7011503"/>
            <a:ext cx="2589925" cy="2601105"/>
          </a:xfrm>
          <a:custGeom>
            <a:avLst/>
            <a:gdLst/>
            <a:ahLst/>
            <a:cxnLst/>
            <a:rect l="l" t="t" r="r" b="b"/>
            <a:pathLst>
              <a:path w="2589925" h="2601105">
                <a:moveTo>
                  <a:pt x="0" y="0"/>
                </a:moveTo>
                <a:lnTo>
                  <a:pt x="2589926" y="0"/>
                </a:lnTo>
                <a:lnTo>
                  <a:pt x="2589926" y="2601105"/>
                </a:lnTo>
                <a:lnTo>
                  <a:pt x="0" y="260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7505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34815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832402" y="1798809"/>
            <a:ext cx="4623197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“Her iyilik sadakadır”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0983" y="2799466"/>
            <a:ext cx="12086034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24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“Her iyilik bir sadakadır. Kardeşini güler yüzle karşılamak da,</a:t>
            </a:r>
          </a:p>
          <a:p>
            <a:pPr algn="ctr">
              <a:lnSpc>
                <a:spcPts val="4249"/>
              </a:lnSpc>
            </a:pPr>
            <a:r>
              <a:rPr lang="en-US" sz="24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kendi kabından kardeşinin kabına (su vb.) boşaltmak da iyiliklerdendir.”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80447" y="4279016"/>
            <a:ext cx="6127105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(Ahmed b. Hanbel, Müsned, III, 360; Tirmizî, Birr ve Sıla, 45)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5400" y="5199797"/>
            <a:ext cx="15916424" cy="211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“...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İki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kişinin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arasında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adaletle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hükmetmen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sadakadır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kimseye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yardım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edip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hayvanına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bindirmen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yahut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eşyasını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hayvana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yüklemen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sadakadır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Güzel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söz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sadakadır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Namaza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giderken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attığın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her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adım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sadakadır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Yoldan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rahatsız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şeyleri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atman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sadakadır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59036" y="7747842"/>
            <a:ext cx="2020342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Müslim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Zekât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57736" y="1028700"/>
            <a:ext cx="4432825" cy="4451959"/>
          </a:xfrm>
          <a:custGeom>
            <a:avLst/>
            <a:gdLst/>
            <a:ahLst/>
            <a:cxnLst/>
            <a:rect l="l" t="t" r="r" b="b"/>
            <a:pathLst>
              <a:path w="4432825" h="4451959">
                <a:moveTo>
                  <a:pt x="0" y="0"/>
                </a:moveTo>
                <a:lnTo>
                  <a:pt x="4432824" y="0"/>
                </a:lnTo>
                <a:lnTo>
                  <a:pt x="4432824" y="4451959"/>
                </a:lnTo>
                <a:lnTo>
                  <a:pt x="0" y="445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57080" y="248823"/>
            <a:ext cx="4387736" cy="4406676"/>
          </a:xfrm>
          <a:custGeom>
            <a:avLst/>
            <a:gdLst/>
            <a:ahLst/>
            <a:cxnLst/>
            <a:rect l="l" t="t" r="r" b="b"/>
            <a:pathLst>
              <a:path w="4387736" h="4406676">
                <a:moveTo>
                  <a:pt x="0" y="0"/>
                </a:moveTo>
                <a:lnTo>
                  <a:pt x="4387735" y="0"/>
                </a:lnTo>
                <a:lnTo>
                  <a:pt x="4387735" y="4406676"/>
                </a:lnTo>
                <a:lnTo>
                  <a:pt x="0" y="440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06516" y="5054645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4" y="0"/>
                </a:lnTo>
                <a:lnTo>
                  <a:pt x="3237484" y="3251458"/>
                </a:lnTo>
                <a:lnTo>
                  <a:pt x="0" y="325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73928" y="4017367"/>
            <a:ext cx="3767857" cy="3784121"/>
          </a:xfrm>
          <a:custGeom>
            <a:avLst/>
            <a:gdLst/>
            <a:ahLst/>
            <a:cxnLst/>
            <a:rect l="l" t="t" r="r" b="b"/>
            <a:pathLst>
              <a:path w="3767857" h="3784121">
                <a:moveTo>
                  <a:pt x="0" y="0"/>
                </a:moveTo>
                <a:lnTo>
                  <a:pt x="3767858" y="0"/>
                </a:lnTo>
                <a:lnTo>
                  <a:pt x="3767858" y="3784122"/>
                </a:lnTo>
                <a:lnTo>
                  <a:pt x="0" y="3784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162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1665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36395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7736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4399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529412" y="1037269"/>
            <a:ext cx="5229176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İyilik</a:t>
            </a:r>
            <a:r>
              <a:rPr lang="en-US" sz="35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hikâyen</a:t>
            </a:r>
            <a:r>
              <a:rPr lang="en-US" sz="35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olsun</a:t>
            </a:r>
            <a:r>
              <a:rPr lang="en-US" sz="35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2541" y="2103518"/>
            <a:ext cx="15002917" cy="5103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insan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yaşam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hikâyesinin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başrolündedir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Yaptığı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tercihleriyle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hikâyesini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yazar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taraftan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590"/>
              </a:lnSpc>
            </a:pP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ayrımındadır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insan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olanı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seçecektir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kötü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olanı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  <a:p>
            <a:pPr algn="ctr">
              <a:lnSpc>
                <a:spcPts val="4590"/>
              </a:lnSpc>
            </a:pP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Hayatı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boyunca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hikâyesi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yazma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fırsatı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verilir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herkese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algn="ctr">
              <a:lnSpc>
                <a:spcPts val="3780"/>
              </a:lnSpc>
              <a:spcBef>
                <a:spcPct val="0"/>
              </a:spcBef>
            </a:pP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Kendi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hikâyeni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yazarken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başkalarının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da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hikâyesinde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olmaya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ne</a:t>
            </a:r>
            <a:r>
              <a:rPr lang="tr-TR" sz="2700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dersin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2755" y="2249429"/>
            <a:ext cx="2678090" cy="2689650"/>
          </a:xfrm>
          <a:custGeom>
            <a:avLst/>
            <a:gdLst/>
            <a:ahLst/>
            <a:cxnLst/>
            <a:rect l="l" t="t" r="r" b="b"/>
            <a:pathLst>
              <a:path w="2678090" h="2689650">
                <a:moveTo>
                  <a:pt x="0" y="0"/>
                </a:moveTo>
                <a:lnTo>
                  <a:pt x="2678090" y="0"/>
                </a:lnTo>
                <a:lnTo>
                  <a:pt x="2678090" y="2689650"/>
                </a:lnTo>
                <a:lnTo>
                  <a:pt x="0" y="2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39282" y="2012996"/>
            <a:ext cx="3148923" cy="3162516"/>
          </a:xfrm>
          <a:custGeom>
            <a:avLst/>
            <a:gdLst/>
            <a:ahLst/>
            <a:cxnLst/>
            <a:rect l="l" t="t" r="r" b="b"/>
            <a:pathLst>
              <a:path w="3148923" h="3162516">
                <a:moveTo>
                  <a:pt x="0" y="0"/>
                </a:moveTo>
                <a:lnTo>
                  <a:pt x="3148923" y="0"/>
                </a:lnTo>
                <a:lnTo>
                  <a:pt x="3148923" y="3162516"/>
                </a:lnTo>
                <a:lnTo>
                  <a:pt x="0" y="316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71939" y="6372155"/>
            <a:ext cx="2383631" cy="2393920"/>
          </a:xfrm>
          <a:custGeom>
            <a:avLst/>
            <a:gdLst/>
            <a:ahLst/>
            <a:cxnLst/>
            <a:rect l="l" t="t" r="r" b="b"/>
            <a:pathLst>
              <a:path w="2383631" h="2393920">
                <a:moveTo>
                  <a:pt x="0" y="0"/>
                </a:moveTo>
                <a:lnTo>
                  <a:pt x="2383631" y="0"/>
                </a:lnTo>
                <a:lnTo>
                  <a:pt x="2383631" y="2393920"/>
                </a:lnTo>
                <a:lnTo>
                  <a:pt x="0" y="2393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05424" y="5890378"/>
            <a:ext cx="2753876" cy="2765763"/>
          </a:xfrm>
          <a:custGeom>
            <a:avLst/>
            <a:gdLst/>
            <a:ahLst/>
            <a:cxnLst/>
            <a:rect l="l" t="t" r="r" b="b"/>
            <a:pathLst>
              <a:path w="2753876" h="2765763">
                <a:moveTo>
                  <a:pt x="0" y="0"/>
                </a:moveTo>
                <a:lnTo>
                  <a:pt x="2753876" y="0"/>
                </a:lnTo>
                <a:lnTo>
                  <a:pt x="2753876" y="2765763"/>
                </a:lnTo>
                <a:lnTo>
                  <a:pt x="0" y="2765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162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42667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6517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718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4399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9924" y="1044101"/>
            <a:ext cx="15176073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İyilikler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hataları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alır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götürür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. O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halde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iyiliğe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çıksın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yolların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74255" y="2057570"/>
            <a:ext cx="1113948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“Allah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için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size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sığınan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kimseye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sığınak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olun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Allah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için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isteyen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kimseye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verin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Sizi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davet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edene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icabet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Size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yapana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karşılığını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verin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Eğer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onun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karşılığını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verecek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şey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bulamazsanız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karşılıkta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bulunduğunuza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kanaat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getirinceye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kadar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dua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</a:t>
            </a:r>
            <a:r>
              <a:rPr lang="en-US" sz="25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42406" y="6234850"/>
            <a:ext cx="985111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Nerede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olursan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Allah’a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karşı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gelmekten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sakın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kötülüğün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arkasından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hemen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yap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onu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yok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etsin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de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insanlara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güzel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ahlakla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davran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!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55012" y="5538728"/>
            <a:ext cx="24258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Ebû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Dâvud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Zekât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38)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72400" y="7744892"/>
            <a:ext cx="2425898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Tirmizî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Birr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sıla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7282" y="1819759"/>
            <a:ext cx="3033905" cy="3047001"/>
          </a:xfrm>
          <a:custGeom>
            <a:avLst/>
            <a:gdLst/>
            <a:ahLst/>
            <a:cxnLst/>
            <a:rect l="l" t="t" r="r" b="b"/>
            <a:pathLst>
              <a:path w="3033905" h="3047001">
                <a:moveTo>
                  <a:pt x="0" y="0"/>
                </a:moveTo>
                <a:lnTo>
                  <a:pt x="3033905" y="0"/>
                </a:lnTo>
                <a:lnTo>
                  <a:pt x="3033905" y="3047001"/>
                </a:lnTo>
                <a:lnTo>
                  <a:pt x="0" y="3047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2773" y="2129156"/>
            <a:ext cx="2893943" cy="2906435"/>
          </a:xfrm>
          <a:custGeom>
            <a:avLst/>
            <a:gdLst/>
            <a:ahLst/>
            <a:cxnLst/>
            <a:rect l="l" t="t" r="r" b="b"/>
            <a:pathLst>
              <a:path w="2893943" h="2906435">
                <a:moveTo>
                  <a:pt x="0" y="0"/>
                </a:moveTo>
                <a:lnTo>
                  <a:pt x="2893943" y="0"/>
                </a:lnTo>
                <a:lnTo>
                  <a:pt x="2893943" y="2906434"/>
                </a:lnTo>
                <a:lnTo>
                  <a:pt x="0" y="2906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10630" y="5880795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3" y="0"/>
                </a:lnTo>
                <a:lnTo>
                  <a:pt x="3237483" y="3251458"/>
                </a:lnTo>
                <a:lnTo>
                  <a:pt x="0" y="325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06922" y="6401663"/>
            <a:ext cx="2933827" cy="2946491"/>
          </a:xfrm>
          <a:custGeom>
            <a:avLst/>
            <a:gdLst/>
            <a:ahLst/>
            <a:cxnLst/>
            <a:rect l="l" t="t" r="r" b="b"/>
            <a:pathLst>
              <a:path w="2933827" h="2946491">
                <a:moveTo>
                  <a:pt x="0" y="0"/>
                </a:moveTo>
                <a:lnTo>
                  <a:pt x="2933827" y="0"/>
                </a:lnTo>
                <a:lnTo>
                  <a:pt x="2933827" y="2946491"/>
                </a:lnTo>
                <a:lnTo>
                  <a:pt x="0" y="2946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7505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34815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271641" y="2033906"/>
            <a:ext cx="774471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Allah</a:t>
            </a:r>
            <a:r>
              <a:rPr lang="tr-TR" sz="3100" b="1" dirty="0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hiçbir</a:t>
            </a:r>
            <a:r>
              <a:rPr lang="en-US" sz="3100" b="1" dirty="0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iyiliği</a:t>
            </a:r>
            <a:r>
              <a:rPr lang="en-US" sz="3100" b="1" dirty="0" smtClean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karşılıksız</a:t>
            </a:r>
            <a:r>
              <a:rPr lang="en-US" sz="31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bırakmaz</a:t>
            </a:r>
            <a:endParaRPr lang="en-US" sz="3100" b="1" dirty="0">
              <a:solidFill>
                <a:srgbClr val="648E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82000" y="5726906"/>
            <a:ext cx="137723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-13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spc="-13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Nisâ</a:t>
            </a:r>
            <a:r>
              <a:rPr lang="en-US" sz="1700" spc="-13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4/40)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77200" y="7595598"/>
            <a:ext cx="180601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-13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spc="-13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İnfitâr</a:t>
            </a:r>
            <a:r>
              <a:rPr lang="en-US" sz="1700" spc="-13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82/13-14)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43325" y="3727397"/>
            <a:ext cx="10801350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Şüphesiz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Allah (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hiç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kimseye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)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zerre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kadar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zulüm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etmez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49"/>
              </a:lnSpc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(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Yapılan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)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çok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küçük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de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olsa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onun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sevabını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kat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kat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arttırır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</a:p>
          <a:p>
            <a:pPr algn="ctr">
              <a:lnSpc>
                <a:spcPts val="4249"/>
              </a:lnSpc>
            </a:pP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kendi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katından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büyük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mükâfat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verir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80410" y="6743701"/>
            <a:ext cx="7021190" cy="45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Şüphesiz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iyiler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Na</a:t>
            </a:r>
            <a:r>
              <a:rPr lang="tr-TR" sz="2499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î</a:t>
            </a:r>
            <a:r>
              <a:rPr lang="en-US" sz="2499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cennetindedirler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57736" y="1028700"/>
            <a:ext cx="4432825" cy="4451959"/>
          </a:xfrm>
          <a:custGeom>
            <a:avLst/>
            <a:gdLst/>
            <a:ahLst/>
            <a:cxnLst/>
            <a:rect l="l" t="t" r="r" b="b"/>
            <a:pathLst>
              <a:path w="4432825" h="4451959">
                <a:moveTo>
                  <a:pt x="0" y="0"/>
                </a:moveTo>
                <a:lnTo>
                  <a:pt x="4432824" y="0"/>
                </a:lnTo>
                <a:lnTo>
                  <a:pt x="4432824" y="4451959"/>
                </a:lnTo>
                <a:lnTo>
                  <a:pt x="0" y="445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57080" y="248823"/>
            <a:ext cx="4387736" cy="4406676"/>
          </a:xfrm>
          <a:custGeom>
            <a:avLst/>
            <a:gdLst/>
            <a:ahLst/>
            <a:cxnLst/>
            <a:rect l="l" t="t" r="r" b="b"/>
            <a:pathLst>
              <a:path w="4387736" h="4406676">
                <a:moveTo>
                  <a:pt x="0" y="0"/>
                </a:moveTo>
                <a:lnTo>
                  <a:pt x="4387735" y="0"/>
                </a:lnTo>
                <a:lnTo>
                  <a:pt x="4387735" y="4406676"/>
                </a:lnTo>
                <a:lnTo>
                  <a:pt x="0" y="440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06516" y="5054645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4" y="0"/>
                </a:lnTo>
                <a:lnTo>
                  <a:pt x="3237484" y="3251458"/>
                </a:lnTo>
                <a:lnTo>
                  <a:pt x="0" y="325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73928" y="4017367"/>
            <a:ext cx="3767857" cy="3784121"/>
          </a:xfrm>
          <a:custGeom>
            <a:avLst/>
            <a:gdLst/>
            <a:ahLst/>
            <a:cxnLst/>
            <a:rect l="l" t="t" r="r" b="b"/>
            <a:pathLst>
              <a:path w="3767857" h="3784121">
                <a:moveTo>
                  <a:pt x="0" y="0"/>
                </a:moveTo>
                <a:lnTo>
                  <a:pt x="3767858" y="0"/>
                </a:lnTo>
                <a:lnTo>
                  <a:pt x="3767858" y="3784122"/>
                </a:lnTo>
                <a:lnTo>
                  <a:pt x="0" y="3784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593" y="8934964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1"/>
                </a:lnTo>
                <a:lnTo>
                  <a:pt x="0" y="258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42667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6517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7180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91140" y="8934964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1"/>
                </a:lnTo>
                <a:lnTo>
                  <a:pt x="0" y="258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015384" y="1333499"/>
            <a:ext cx="6100416" cy="628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İyilik</a:t>
            </a:r>
            <a:r>
              <a:rPr lang="en-US" sz="35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yap </a:t>
            </a:r>
            <a:r>
              <a:rPr lang="en-US" sz="35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dünya</a:t>
            </a:r>
            <a:r>
              <a:rPr lang="en-US" sz="35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değişsin</a:t>
            </a:r>
            <a:r>
              <a:rPr lang="en-US" sz="3500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8402" y="2082845"/>
            <a:ext cx="14213384" cy="57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endParaRPr dirty="0"/>
          </a:p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mümin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ayda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yapacağı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küçük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iyiliklerle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büyük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değişimlere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katkı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sağlayabilir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İyiliğin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hâkim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olduğu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huzur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dolu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dünya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mümkün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90"/>
              </a:lnSpc>
            </a:pP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Fert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fert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bilinçlenerek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değişecek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dünya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Toplumsal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bağlar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böyle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güçlenecek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Küçük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sandığın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iyiliklerle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dünya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değişecek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algn="ctr">
              <a:lnSpc>
                <a:spcPts val="4590"/>
              </a:lnSpc>
            </a:pP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Samimiyet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gayretle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yoluna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devam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et</a:t>
            </a:r>
          </a:p>
          <a:p>
            <a:pPr algn="ctr">
              <a:lnSpc>
                <a:spcPts val="4590"/>
              </a:lnSpc>
            </a:pP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İyilik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dünyaya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egemen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oluncaya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kadar</a:t>
            </a:r>
            <a:r>
              <a:rPr lang="en-US" sz="27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9485" y="189517"/>
            <a:ext cx="4191538" cy="4209631"/>
          </a:xfrm>
          <a:custGeom>
            <a:avLst/>
            <a:gdLst/>
            <a:ahLst/>
            <a:cxnLst/>
            <a:rect l="l" t="t" r="r" b="b"/>
            <a:pathLst>
              <a:path w="4191538" h="4209631">
                <a:moveTo>
                  <a:pt x="0" y="0"/>
                </a:moveTo>
                <a:lnTo>
                  <a:pt x="4191538" y="0"/>
                </a:lnTo>
                <a:lnTo>
                  <a:pt x="4191538" y="4209631"/>
                </a:lnTo>
                <a:lnTo>
                  <a:pt x="0" y="420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31192" y="212892"/>
            <a:ext cx="4130496" cy="4148325"/>
          </a:xfrm>
          <a:custGeom>
            <a:avLst/>
            <a:gdLst/>
            <a:ahLst/>
            <a:cxnLst/>
            <a:rect l="l" t="t" r="r" b="b"/>
            <a:pathLst>
              <a:path w="4130496" h="4148325">
                <a:moveTo>
                  <a:pt x="0" y="0"/>
                </a:moveTo>
                <a:lnTo>
                  <a:pt x="4130495" y="0"/>
                </a:lnTo>
                <a:lnTo>
                  <a:pt x="4130495" y="4148325"/>
                </a:lnTo>
                <a:lnTo>
                  <a:pt x="0" y="4148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5552" y="4799946"/>
            <a:ext cx="4587866" cy="4607670"/>
          </a:xfrm>
          <a:custGeom>
            <a:avLst/>
            <a:gdLst/>
            <a:ahLst/>
            <a:cxnLst/>
            <a:rect l="l" t="t" r="r" b="b"/>
            <a:pathLst>
              <a:path w="4587866" h="4607670">
                <a:moveTo>
                  <a:pt x="0" y="0"/>
                </a:moveTo>
                <a:lnTo>
                  <a:pt x="4587866" y="0"/>
                </a:lnTo>
                <a:lnTo>
                  <a:pt x="4587866" y="4607669"/>
                </a:lnTo>
                <a:lnTo>
                  <a:pt x="0" y="460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28616" y="5787233"/>
            <a:ext cx="3415190" cy="3429932"/>
          </a:xfrm>
          <a:custGeom>
            <a:avLst/>
            <a:gdLst/>
            <a:ahLst/>
            <a:cxnLst/>
            <a:rect l="l" t="t" r="r" b="b"/>
            <a:pathLst>
              <a:path w="3415190" h="3429932">
                <a:moveTo>
                  <a:pt x="0" y="0"/>
                </a:moveTo>
                <a:lnTo>
                  <a:pt x="3415190" y="0"/>
                </a:lnTo>
                <a:lnTo>
                  <a:pt x="3415190" y="3429931"/>
                </a:lnTo>
                <a:lnTo>
                  <a:pt x="0" y="342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93810" y="8920749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02622" y="887870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291560" y="1339592"/>
            <a:ext cx="5704880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2EFEB"/>
                </a:solidFill>
                <a:latin typeface="Poppins Bold"/>
                <a:ea typeface="Poppins Bold"/>
                <a:cs typeface="Poppins Bold"/>
                <a:sym typeface="Poppins Bold"/>
              </a:rPr>
              <a:t>DİN HİZMETLERİ GENEL MÜDÜRLÜĞÜ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2EFEB"/>
                </a:solidFill>
                <a:latin typeface="Poppins Bold"/>
                <a:ea typeface="Poppins Bold"/>
                <a:cs typeface="Poppins Bold"/>
                <a:sym typeface="Poppins Bold"/>
              </a:rPr>
              <a:t>GENÇLİK HİZMETLERİ DAİRE BAŞKANLIĞI</a:t>
            </a:r>
          </a:p>
        </p:txBody>
      </p:sp>
      <p:sp>
        <p:nvSpPr>
          <p:cNvPr id="9" name="Freeform 9"/>
          <p:cNvSpPr/>
          <p:nvPr/>
        </p:nvSpPr>
        <p:spPr>
          <a:xfrm>
            <a:off x="361084" y="315600"/>
            <a:ext cx="2104241" cy="2104241"/>
          </a:xfrm>
          <a:custGeom>
            <a:avLst/>
            <a:gdLst/>
            <a:ahLst/>
            <a:cxnLst/>
            <a:rect l="l" t="t" r="r" b="b"/>
            <a:pathLst>
              <a:path w="2104241" h="2104241">
                <a:moveTo>
                  <a:pt x="0" y="0"/>
                </a:moveTo>
                <a:lnTo>
                  <a:pt x="2104241" y="0"/>
                </a:lnTo>
                <a:lnTo>
                  <a:pt x="2104241" y="2104241"/>
                </a:lnTo>
                <a:lnTo>
                  <a:pt x="0" y="2104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92101" y="315600"/>
            <a:ext cx="2104241" cy="2104241"/>
          </a:xfrm>
          <a:custGeom>
            <a:avLst/>
            <a:gdLst/>
            <a:ahLst/>
            <a:cxnLst/>
            <a:rect l="l" t="t" r="r" b="b"/>
            <a:pathLst>
              <a:path w="2104241" h="2104241">
                <a:moveTo>
                  <a:pt x="0" y="0"/>
                </a:moveTo>
                <a:lnTo>
                  <a:pt x="2104240" y="0"/>
                </a:lnTo>
                <a:lnTo>
                  <a:pt x="2104240" y="2104241"/>
                </a:lnTo>
                <a:lnTo>
                  <a:pt x="0" y="2104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85162" y="4864336"/>
            <a:ext cx="4711179" cy="4731515"/>
          </a:xfrm>
          <a:custGeom>
            <a:avLst/>
            <a:gdLst/>
            <a:ahLst/>
            <a:cxnLst/>
            <a:rect l="l" t="t" r="r" b="b"/>
            <a:pathLst>
              <a:path w="4711179" h="4731515">
                <a:moveTo>
                  <a:pt x="0" y="0"/>
                </a:moveTo>
                <a:lnTo>
                  <a:pt x="4711179" y="0"/>
                </a:lnTo>
                <a:lnTo>
                  <a:pt x="4711179" y="4731515"/>
                </a:lnTo>
                <a:lnTo>
                  <a:pt x="0" y="4731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698493" y="4499767"/>
            <a:ext cx="6891014" cy="1287465"/>
            <a:chOff x="0" y="0"/>
            <a:chExt cx="1746170" cy="326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46171" cy="326241"/>
            </a:xfrm>
            <a:custGeom>
              <a:avLst/>
              <a:gdLst/>
              <a:ahLst/>
              <a:cxnLst/>
              <a:rect l="l" t="t" r="r" b="b"/>
              <a:pathLst>
                <a:path w="1746171" h="326241">
                  <a:moveTo>
                    <a:pt x="0" y="0"/>
                  </a:moveTo>
                  <a:lnTo>
                    <a:pt x="1746171" y="0"/>
                  </a:lnTo>
                  <a:lnTo>
                    <a:pt x="1746171" y="326241"/>
                  </a:lnTo>
                  <a:lnTo>
                    <a:pt x="0" y="326241"/>
                  </a:lnTo>
                  <a:close/>
                </a:path>
              </a:pathLst>
            </a:custGeom>
            <a:solidFill>
              <a:srgbClr val="DB101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746170" cy="373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395014" y="4489263"/>
            <a:ext cx="5497972" cy="112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5"/>
              </a:lnSpc>
            </a:pPr>
            <a:r>
              <a:rPr lang="en-US" sz="6232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TEŞEKKÜRLER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0197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6045" y="1696319"/>
            <a:ext cx="4432825" cy="4451959"/>
          </a:xfrm>
          <a:custGeom>
            <a:avLst/>
            <a:gdLst/>
            <a:ahLst/>
            <a:cxnLst/>
            <a:rect l="l" t="t" r="r" b="b"/>
            <a:pathLst>
              <a:path w="4432825" h="4451959">
                <a:moveTo>
                  <a:pt x="0" y="0"/>
                </a:moveTo>
                <a:lnTo>
                  <a:pt x="4432824" y="0"/>
                </a:lnTo>
                <a:lnTo>
                  <a:pt x="4432824" y="4451959"/>
                </a:lnTo>
                <a:lnTo>
                  <a:pt x="0" y="445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71564" y="1028700"/>
            <a:ext cx="4387736" cy="4406676"/>
          </a:xfrm>
          <a:custGeom>
            <a:avLst/>
            <a:gdLst/>
            <a:ahLst/>
            <a:cxnLst/>
            <a:rect l="l" t="t" r="r" b="b"/>
            <a:pathLst>
              <a:path w="4387736" h="4406676">
                <a:moveTo>
                  <a:pt x="0" y="0"/>
                </a:moveTo>
                <a:lnTo>
                  <a:pt x="4387736" y="0"/>
                </a:lnTo>
                <a:lnTo>
                  <a:pt x="4387736" y="4406676"/>
                </a:lnTo>
                <a:lnTo>
                  <a:pt x="0" y="440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74148" y="6006842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3" y="0"/>
                </a:lnTo>
                <a:lnTo>
                  <a:pt x="3237483" y="3251458"/>
                </a:lnTo>
                <a:lnTo>
                  <a:pt x="0" y="325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87636" y="5200428"/>
            <a:ext cx="3767857" cy="3784121"/>
          </a:xfrm>
          <a:custGeom>
            <a:avLst/>
            <a:gdLst/>
            <a:ahLst/>
            <a:cxnLst/>
            <a:rect l="l" t="t" r="r" b="b"/>
            <a:pathLst>
              <a:path w="3767857" h="3784121">
                <a:moveTo>
                  <a:pt x="0" y="0"/>
                </a:moveTo>
                <a:lnTo>
                  <a:pt x="3767857" y="0"/>
                </a:lnTo>
                <a:lnTo>
                  <a:pt x="3767857" y="3784121"/>
                </a:lnTo>
                <a:lnTo>
                  <a:pt x="0" y="378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7505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34815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06632" y="2911585"/>
            <a:ext cx="15274736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 iyilik bir tohum gibidir. </a:t>
            </a: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Kalıcı sermayemiz olan iyi davranışlar ebedi hayatımızın anahtarıdır aynı zamanda.</a:t>
            </a:r>
          </a:p>
          <a:p>
            <a:pPr algn="ctr">
              <a:lnSpc>
                <a:spcPts val="4590"/>
              </a:lnSpc>
            </a:pPr>
            <a:endParaRPr lang="en-US" sz="27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İyilik sermayeni gönüller yaparak artırabilirsin...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37697" y="1867010"/>
            <a:ext cx="6812605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İyilik sermayen olsun!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9618" y="6291952"/>
            <a:ext cx="1642749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İyilikle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olmaz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Kötülüğü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güzel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şekilde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sav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de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bakarsın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seninle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arasında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düşmanlık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bulunan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kimse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sanki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tr-TR" sz="2499" b="1" i="1" dirty="0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samimi</a:t>
            </a:r>
            <a:r>
              <a:rPr lang="en-US" sz="2499" b="1" i="1" dirty="0" smtClean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dost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oluvermiştir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</a:t>
            </a:r>
            <a:r>
              <a:rPr lang="en-US" sz="2499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11632" y="7371436"/>
            <a:ext cx="1743472" cy="305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Fussilet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41/34)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57736" y="1028700"/>
            <a:ext cx="4432825" cy="4451959"/>
          </a:xfrm>
          <a:custGeom>
            <a:avLst/>
            <a:gdLst/>
            <a:ahLst/>
            <a:cxnLst/>
            <a:rect l="l" t="t" r="r" b="b"/>
            <a:pathLst>
              <a:path w="4432825" h="4451959">
                <a:moveTo>
                  <a:pt x="0" y="0"/>
                </a:moveTo>
                <a:lnTo>
                  <a:pt x="4432824" y="0"/>
                </a:lnTo>
                <a:lnTo>
                  <a:pt x="4432824" y="4451959"/>
                </a:lnTo>
                <a:lnTo>
                  <a:pt x="0" y="445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17878" y="316390"/>
            <a:ext cx="4387736" cy="4406676"/>
          </a:xfrm>
          <a:custGeom>
            <a:avLst/>
            <a:gdLst/>
            <a:ahLst/>
            <a:cxnLst/>
            <a:rect l="l" t="t" r="r" b="b"/>
            <a:pathLst>
              <a:path w="4387736" h="4406676">
                <a:moveTo>
                  <a:pt x="0" y="0"/>
                </a:moveTo>
                <a:lnTo>
                  <a:pt x="4387735" y="0"/>
                </a:lnTo>
                <a:lnTo>
                  <a:pt x="4387735" y="4406676"/>
                </a:lnTo>
                <a:lnTo>
                  <a:pt x="0" y="440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13918" y="5480659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4" y="0"/>
                </a:lnTo>
                <a:lnTo>
                  <a:pt x="3237484" y="3251459"/>
                </a:lnTo>
                <a:lnTo>
                  <a:pt x="0" y="32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64473" y="5061703"/>
            <a:ext cx="3767857" cy="3784121"/>
          </a:xfrm>
          <a:custGeom>
            <a:avLst/>
            <a:gdLst/>
            <a:ahLst/>
            <a:cxnLst/>
            <a:rect l="l" t="t" r="r" b="b"/>
            <a:pathLst>
              <a:path w="3767857" h="3784121">
                <a:moveTo>
                  <a:pt x="0" y="0"/>
                </a:moveTo>
                <a:lnTo>
                  <a:pt x="3767857" y="0"/>
                </a:lnTo>
                <a:lnTo>
                  <a:pt x="3767857" y="3784121"/>
                </a:lnTo>
                <a:lnTo>
                  <a:pt x="0" y="378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14824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1665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80110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7736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04302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43025" y="3016842"/>
            <a:ext cx="1059931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İyilik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yapan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kalbindeki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cevherden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 smtClean="0">
                <a:latin typeface="Poppins"/>
                <a:ea typeface="Poppins"/>
                <a:cs typeface="Poppins"/>
                <a:sym typeface="Poppins"/>
              </a:rPr>
              <a:t>hiçbir</a:t>
            </a:r>
            <a:r>
              <a:rPr lang="en-US" sz="2699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şey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kaybetmez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89"/>
              </a:lnSpc>
            </a:pPr>
            <a:endParaRPr lang="en-US" sz="26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89"/>
              </a:lnSpc>
            </a:pP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Bilakis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güzelliklerin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kesintisiz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olarak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yayılmasına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vesile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olur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89"/>
              </a:lnSpc>
            </a:pP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Çevremizle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iletişimimize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değer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katar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42185" y="1349116"/>
            <a:ext cx="9040115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Kalpte bulunan bir cevher gibidir iyilik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73176" y="6211363"/>
            <a:ext cx="12941647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İnanıp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salih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ameller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işleyenler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için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Rahmân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(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gönüllere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)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sevgi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koyacaktır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72904" y="7021201"/>
            <a:ext cx="20607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Meryem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19/96)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6045" y="1696319"/>
            <a:ext cx="4432825" cy="4451959"/>
          </a:xfrm>
          <a:custGeom>
            <a:avLst/>
            <a:gdLst/>
            <a:ahLst/>
            <a:cxnLst/>
            <a:rect l="l" t="t" r="r" b="b"/>
            <a:pathLst>
              <a:path w="4432825" h="4451959">
                <a:moveTo>
                  <a:pt x="0" y="0"/>
                </a:moveTo>
                <a:lnTo>
                  <a:pt x="4432824" y="0"/>
                </a:lnTo>
                <a:lnTo>
                  <a:pt x="4432824" y="4451959"/>
                </a:lnTo>
                <a:lnTo>
                  <a:pt x="0" y="445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18545" y="1409159"/>
            <a:ext cx="4387736" cy="4406676"/>
          </a:xfrm>
          <a:custGeom>
            <a:avLst/>
            <a:gdLst/>
            <a:ahLst/>
            <a:cxnLst/>
            <a:rect l="l" t="t" r="r" b="b"/>
            <a:pathLst>
              <a:path w="4387736" h="4406676">
                <a:moveTo>
                  <a:pt x="0" y="0"/>
                </a:moveTo>
                <a:lnTo>
                  <a:pt x="4387736" y="0"/>
                </a:lnTo>
                <a:lnTo>
                  <a:pt x="4387736" y="4406676"/>
                </a:lnTo>
                <a:lnTo>
                  <a:pt x="0" y="440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09311" y="6846951"/>
            <a:ext cx="2901384" cy="2913908"/>
          </a:xfrm>
          <a:custGeom>
            <a:avLst/>
            <a:gdLst/>
            <a:ahLst/>
            <a:cxnLst/>
            <a:rect l="l" t="t" r="r" b="b"/>
            <a:pathLst>
              <a:path w="2901384" h="2913908">
                <a:moveTo>
                  <a:pt x="0" y="0"/>
                </a:moveTo>
                <a:lnTo>
                  <a:pt x="2901383" y="0"/>
                </a:lnTo>
                <a:lnTo>
                  <a:pt x="2901383" y="2913908"/>
                </a:lnTo>
                <a:lnTo>
                  <a:pt x="0" y="2913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79660" y="6706693"/>
            <a:ext cx="2820643" cy="2832819"/>
          </a:xfrm>
          <a:custGeom>
            <a:avLst/>
            <a:gdLst/>
            <a:ahLst/>
            <a:cxnLst/>
            <a:rect l="l" t="t" r="r" b="b"/>
            <a:pathLst>
              <a:path w="2820643" h="2832819">
                <a:moveTo>
                  <a:pt x="0" y="0"/>
                </a:moveTo>
                <a:lnTo>
                  <a:pt x="2820643" y="0"/>
                </a:lnTo>
                <a:lnTo>
                  <a:pt x="2820643" y="2832818"/>
                </a:lnTo>
                <a:lnTo>
                  <a:pt x="0" y="2832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396864" y="893750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0870" y="901060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08340" y="2525776"/>
            <a:ext cx="7471321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“İyilik güzel ahlaktır”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9810" y="3402013"/>
            <a:ext cx="13288380" cy="342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nedir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?”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diye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sorulunca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güzel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ahlaktır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.” </a:t>
            </a:r>
          </a:p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cevabını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Peygamberimiz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s.a.s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iyiliği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kötülüğü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güzel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tarif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eder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ctr">
              <a:lnSpc>
                <a:spcPts val="4590"/>
              </a:lnSpc>
            </a:pPr>
            <a:endParaRPr lang="en-US" sz="27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İyilik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gönlü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huzura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kavuşturan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iç</a:t>
            </a:r>
            <a:r>
              <a:rPr lang="tr-TR" sz="2500" b="1" i="1" dirty="0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in</a:t>
            </a:r>
            <a:r>
              <a:rPr lang="en-US" sz="2500" b="1" i="1" dirty="0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e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sinen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şeydir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;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kötülük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ise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insanlar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sana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fetva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verseler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(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onaylasalar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) bile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 err="1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gönlünü</a:t>
            </a:r>
            <a:r>
              <a:rPr lang="en-US" sz="2500" b="1" i="1" dirty="0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huzursuz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eden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içinde</a:t>
            </a:r>
            <a:r>
              <a:rPr lang="en-US" sz="2500" b="1" i="1" dirty="0" smtClean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latin typeface="Poppins Bold Italics"/>
                <a:ea typeface="Poppins Bold Italics"/>
                <a:cs typeface="Poppins Bold Italics"/>
                <a:sym typeface="Poppins Bold Italics"/>
              </a:rPr>
              <a:t>kuşku</a:t>
            </a:r>
            <a:r>
              <a:rPr lang="en-US" sz="2500" b="1" i="1" dirty="0"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bırakan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şeydir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12410" y="7181197"/>
            <a:ext cx="1863179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(Dârimî, Büyû’,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65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1" y="0"/>
                </a:lnTo>
                <a:lnTo>
                  <a:pt x="2571801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904218"/>
            <a:ext cx="3938277" cy="3955277"/>
          </a:xfrm>
          <a:custGeom>
            <a:avLst/>
            <a:gdLst/>
            <a:ahLst/>
            <a:cxnLst/>
            <a:rect l="l" t="t" r="r" b="b"/>
            <a:pathLst>
              <a:path w="3938277" h="3955277">
                <a:moveTo>
                  <a:pt x="0" y="0"/>
                </a:moveTo>
                <a:lnTo>
                  <a:pt x="3938277" y="0"/>
                </a:lnTo>
                <a:lnTo>
                  <a:pt x="3938277" y="3955277"/>
                </a:lnTo>
                <a:lnTo>
                  <a:pt x="0" y="3955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79353" y="1747124"/>
            <a:ext cx="3381779" cy="3396376"/>
          </a:xfrm>
          <a:custGeom>
            <a:avLst/>
            <a:gdLst/>
            <a:ahLst/>
            <a:cxnLst/>
            <a:rect l="l" t="t" r="r" b="b"/>
            <a:pathLst>
              <a:path w="3381779" h="3396376">
                <a:moveTo>
                  <a:pt x="0" y="0"/>
                </a:moveTo>
                <a:lnTo>
                  <a:pt x="3381779" y="0"/>
                </a:lnTo>
                <a:lnTo>
                  <a:pt x="3381779" y="3396376"/>
                </a:lnTo>
                <a:lnTo>
                  <a:pt x="0" y="339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31345" y="5655037"/>
            <a:ext cx="2993027" cy="3005946"/>
          </a:xfrm>
          <a:custGeom>
            <a:avLst/>
            <a:gdLst/>
            <a:ahLst/>
            <a:cxnLst/>
            <a:rect l="l" t="t" r="r" b="b"/>
            <a:pathLst>
              <a:path w="2993027" h="3005946">
                <a:moveTo>
                  <a:pt x="0" y="0"/>
                </a:moveTo>
                <a:lnTo>
                  <a:pt x="2993027" y="0"/>
                </a:lnTo>
                <a:lnTo>
                  <a:pt x="2993027" y="3005946"/>
                </a:lnTo>
                <a:lnTo>
                  <a:pt x="0" y="3005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94551" y="5763729"/>
            <a:ext cx="2884802" cy="2897255"/>
          </a:xfrm>
          <a:custGeom>
            <a:avLst/>
            <a:gdLst/>
            <a:ahLst/>
            <a:cxnLst/>
            <a:rect l="l" t="t" r="r" b="b"/>
            <a:pathLst>
              <a:path w="2884802" h="2897255">
                <a:moveTo>
                  <a:pt x="0" y="0"/>
                </a:moveTo>
                <a:lnTo>
                  <a:pt x="2884802" y="0"/>
                </a:lnTo>
                <a:lnTo>
                  <a:pt x="2884802" y="2897254"/>
                </a:lnTo>
                <a:lnTo>
                  <a:pt x="0" y="2897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59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1665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47642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7736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21019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33458" y="1286867"/>
            <a:ext cx="10821085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Gerçek iyilik karşılık beklemeden yapılandır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7828" y="2637334"/>
            <a:ext cx="914437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İnananlar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yaparken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karşılık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beklemez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Kendilerine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yapıldığında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yine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iyilikle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karşılık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verir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53329" y="4432603"/>
            <a:ext cx="1258134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Zira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yapmanın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ilk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gayesi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sadece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Allah’ın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rızasını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tr-TR" sz="2700" dirty="0" smtClean="0">
                <a:latin typeface="Poppins"/>
                <a:ea typeface="Poppins"/>
                <a:cs typeface="Poppins"/>
                <a:sym typeface="Poppins"/>
              </a:rPr>
              <a:t>kazanmak</a:t>
            </a:r>
            <a:r>
              <a:rPr lang="en-US" sz="27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olmalıdır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Sonra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yapılan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için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teşekkür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beklememek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4684" y="6359570"/>
            <a:ext cx="14726915" cy="45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“Biz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sizi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Allah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rızası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için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doyuruyoruz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;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sizden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ne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karşılık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ne de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teşekkür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bekliyoruz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01017" y="7205708"/>
            <a:ext cx="1816888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İnsan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76/9)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3167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16875" y="2235544"/>
            <a:ext cx="3781994" cy="3705115"/>
          </a:xfrm>
          <a:custGeom>
            <a:avLst/>
            <a:gdLst/>
            <a:ahLst/>
            <a:cxnLst/>
            <a:rect l="l" t="t" r="r" b="b"/>
            <a:pathLst>
              <a:path w="3354955" h="3369436">
                <a:moveTo>
                  <a:pt x="0" y="0"/>
                </a:moveTo>
                <a:lnTo>
                  <a:pt x="3354955" y="0"/>
                </a:lnTo>
                <a:lnTo>
                  <a:pt x="3354955" y="3369437"/>
                </a:lnTo>
                <a:lnTo>
                  <a:pt x="0" y="3369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06400" y="1878570"/>
            <a:ext cx="3715445" cy="3962400"/>
          </a:xfrm>
          <a:custGeom>
            <a:avLst/>
            <a:gdLst/>
            <a:ahLst/>
            <a:cxnLst/>
            <a:rect l="l" t="t" r="r" b="b"/>
            <a:pathLst>
              <a:path w="3361991" h="3376503">
                <a:moveTo>
                  <a:pt x="0" y="0"/>
                </a:moveTo>
                <a:lnTo>
                  <a:pt x="3361991" y="0"/>
                </a:lnTo>
                <a:lnTo>
                  <a:pt x="3361991" y="3376503"/>
                </a:lnTo>
                <a:lnTo>
                  <a:pt x="0" y="33765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98902" y="6461227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3" y="0"/>
                </a:lnTo>
                <a:lnTo>
                  <a:pt x="3237483" y="3251458"/>
                </a:lnTo>
                <a:lnTo>
                  <a:pt x="0" y="325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58695" y="6805887"/>
            <a:ext cx="3067145" cy="2702854"/>
          </a:xfrm>
          <a:custGeom>
            <a:avLst/>
            <a:gdLst/>
            <a:ahLst/>
            <a:cxnLst/>
            <a:rect l="l" t="t" r="r" b="b"/>
            <a:pathLst>
              <a:path w="2566192" h="2577269">
                <a:moveTo>
                  <a:pt x="0" y="0"/>
                </a:moveTo>
                <a:lnTo>
                  <a:pt x="2566192" y="0"/>
                </a:lnTo>
                <a:lnTo>
                  <a:pt x="2566192" y="2577269"/>
                </a:lnTo>
                <a:lnTo>
                  <a:pt x="0" y="2577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01961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34426" y="2346402"/>
            <a:ext cx="7219149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Var mısın iyiliği çoğaltmaya?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9381" y="6005403"/>
            <a:ext cx="14149239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Sizden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hayra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çağıran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iyiliği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emreden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kötülükten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men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eden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bir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topluluk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bulunsun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</a:t>
            </a:r>
          </a:p>
          <a:p>
            <a:pPr algn="ctr">
              <a:lnSpc>
                <a:spcPts val="4250"/>
              </a:lnSpc>
            </a:pP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İşte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kurtuluşa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erenler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onlardır</a:t>
            </a:r>
            <a:r>
              <a:rPr lang="en-US" sz="25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96360" y="7277882"/>
            <a:ext cx="195490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Âl-i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İmrân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3/104)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1801" y="3611131"/>
            <a:ext cx="12304398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Kötülükleri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azaltmak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iyilikleri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artırmakla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mümkün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olur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ancak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ctr">
              <a:lnSpc>
                <a:spcPts val="459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halde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gücü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nispetinde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iyiliği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artırmak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herkes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için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sorumluluktur</a:t>
            </a:r>
            <a:r>
              <a:rPr lang="en-US" sz="2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57736" y="1028700"/>
            <a:ext cx="4432825" cy="4451959"/>
          </a:xfrm>
          <a:custGeom>
            <a:avLst/>
            <a:gdLst/>
            <a:ahLst/>
            <a:cxnLst/>
            <a:rect l="l" t="t" r="r" b="b"/>
            <a:pathLst>
              <a:path w="4432825" h="4451959">
                <a:moveTo>
                  <a:pt x="0" y="0"/>
                </a:moveTo>
                <a:lnTo>
                  <a:pt x="4432824" y="0"/>
                </a:lnTo>
                <a:lnTo>
                  <a:pt x="4432824" y="4451959"/>
                </a:lnTo>
                <a:lnTo>
                  <a:pt x="0" y="445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57080" y="248823"/>
            <a:ext cx="4387736" cy="4406676"/>
          </a:xfrm>
          <a:custGeom>
            <a:avLst/>
            <a:gdLst/>
            <a:ahLst/>
            <a:cxnLst/>
            <a:rect l="l" t="t" r="r" b="b"/>
            <a:pathLst>
              <a:path w="4387736" h="4406676">
                <a:moveTo>
                  <a:pt x="0" y="0"/>
                </a:moveTo>
                <a:lnTo>
                  <a:pt x="4387735" y="0"/>
                </a:lnTo>
                <a:lnTo>
                  <a:pt x="4387735" y="4406676"/>
                </a:lnTo>
                <a:lnTo>
                  <a:pt x="0" y="440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06516" y="5054645"/>
            <a:ext cx="3237484" cy="3251458"/>
          </a:xfrm>
          <a:custGeom>
            <a:avLst/>
            <a:gdLst/>
            <a:ahLst/>
            <a:cxnLst/>
            <a:rect l="l" t="t" r="r" b="b"/>
            <a:pathLst>
              <a:path w="3237484" h="3251458">
                <a:moveTo>
                  <a:pt x="0" y="0"/>
                </a:moveTo>
                <a:lnTo>
                  <a:pt x="3237484" y="0"/>
                </a:lnTo>
                <a:lnTo>
                  <a:pt x="3237484" y="3251458"/>
                </a:lnTo>
                <a:lnTo>
                  <a:pt x="0" y="325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73928" y="4017367"/>
            <a:ext cx="3767857" cy="3784121"/>
          </a:xfrm>
          <a:custGeom>
            <a:avLst/>
            <a:gdLst/>
            <a:ahLst/>
            <a:cxnLst/>
            <a:rect l="l" t="t" r="r" b="b"/>
            <a:pathLst>
              <a:path w="3767857" h="3784121">
                <a:moveTo>
                  <a:pt x="0" y="0"/>
                </a:moveTo>
                <a:lnTo>
                  <a:pt x="3767858" y="0"/>
                </a:lnTo>
                <a:lnTo>
                  <a:pt x="3767858" y="3784122"/>
                </a:lnTo>
                <a:lnTo>
                  <a:pt x="0" y="3784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64264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59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1665" y="87660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23143" y="8839172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7736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209793" y="8995549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44487" y="-914100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00200" y="1909661"/>
            <a:ext cx="15701186" cy="59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Öyleyse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değişim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ve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dönüşüme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kendinden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başlamaya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 ne </a:t>
            </a:r>
            <a:r>
              <a:rPr lang="en-US" sz="3299" b="1" dirty="0" err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dersin</a:t>
            </a:r>
            <a:r>
              <a:rPr lang="en-US" sz="3299" b="1" dirty="0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2305" y="6804537"/>
            <a:ext cx="17083385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İyilik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ederseniz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kendinize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iyilik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etmiş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olursunuz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kötülük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yaparsanız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yine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kendinize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yapmış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99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olursunuz</a:t>
            </a:r>
            <a:r>
              <a:rPr lang="en-US" sz="2499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...”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8133" y="3051425"/>
            <a:ext cx="15991731" cy="288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Önce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kendimizden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başlar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değişim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89"/>
              </a:lnSpc>
            </a:pP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Hayat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yolculuğunda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iz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bırakmanın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yolu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öncelikle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kendini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fark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etmekten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geçer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89"/>
              </a:lnSpc>
            </a:pPr>
            <a:endParaRPr lang="en-US" sz="26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89"/>
              </a:lnSpc>
            </a:pP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değerinin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saygınlığının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farkına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varan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insan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başkalarına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faydalı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oldukça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huzur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bulur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 </a:t>
            </a:r>
          </a:p>
          <a:p>
            <a:pPr algn="ctr">
              <a:lnSpc>
                <a:spcPts val="4589"/>
              </a:lnSpc>
            </a:pP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Yalnızlık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çaresizlik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duygusuna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kapılmaz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Bilir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iyilik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kötülük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dönecektir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kendine</a:t>
            </a:r>
            <a:r>
              <a:rPr lang="en-US" sz="2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91914" y="7657292"/>
            <a:ext cx="1233785" cy="308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İsrâ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17/7)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549" y="-1361027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8373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9087" y="2501071"/>
            <a:ext cx="3094514" cy="3107871"/>
          </a:xfrm>
          <a:custGeom>
            <a:avLst/>
            <a:gdLst/>
            <a:ahLst/>
            <a:cxnLst/>
            <a:rect l="l" t="t" r="r" b="b"/>
            <a:pathLst>
              <a:path w="3094514" h="3107871">
                <a:moveTo>
                  <a:pt x="0" y="0"/>
                </a:moveTo>
                <a:lnTo>
                  <a:pt x="3094513" y="0"/>
                </a:lnTo>
                <a:lnTo>
                  <a:pt x="3094513" y="3107871"/>
                </a:lnTo>
                <a:lnTo>
                  <a:pt x="0" y="310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61101" y="5445694"/>
            <a:ext cx="3638164" cy="3653868"/>
          </a:xfrm>
          <a:custGeom>
            <a:avLst/>
            <a:gdLst/>
            <a:ahLst/>
            <a:cxnLst/>
            <a:rect l="l" t="t" r="r" b="b"/>
            <a:pathLst>
              <a:path w="3638164" h="3653868">
                <a:moveTo>
                  <a:pt x="0" y="0"/>
                </a:moveTo>
                <a:lnTo>
                  <a:pt x="3638164" y="0"/>
                </a:lnTo>
                <a:lnTo>
                  <a:pt x="3638164" y="3653868"/>
                </a:lnTo>
                <a:lnTo>
                  <a:pt x="0" y="365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7406" y="6138228"/>
            <a:ext cx="2948606" cy="2961334"/>
          </a:xfrm>
          <a:custGeom>
            <a:avLst/>
            <a:gdLst/>
            <a:ahLst/>
            <a:cxnLst/>
            <a:rect l="l" t="t" r="r" b="b"/>
            <a:pathLst>
              <a:path w="2948606" h="2961334">
                <a:moveTo>
                  <a:pt x="0" y="0"/>
                </a:moveTo>
                <a:lnTo>
                  <a:pt x="2948606" y="0"/>
                </a:lnTo>
                <a:lnTo>
                  <a:pt x="2948606" y="2961334"/>
                </a:lnTo>
                <a:lnTo>
                  <a:pt x="0" y="2961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7410" y="1626209"/>
            <a:ext cx="2673979" cy="2685522"/>
          </a:xfrm>
          <a:custGeom>
            <a:avLst/>
            <a:gdLst/>
            <a:ahLst/>
            <a:cxnLst/>
            <a:rect l="l" t="t" r="r" b="b"/>
            <a:pathLst>
              <a:path w="2673979" h="2685522">
                <a:moveTo>
                  <a:pt x="0" y="0"/>
                </a:moveTo>
                <a:lnTo>
                  <a:pt x="2673979" y="0"/>
                </a:lnTo>
                <a:lnTo>
                  <a:pt x="2673979" y="2685522"/>
                </a:lnTo>
                <a:lnTo>
                  <a:pt x="0" y="268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10694" y="-14091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95575" y="-846533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16547" y="-998559"/>
            <a:ext cx="2806205" cy="2818318"/>
          </a:xfrm>
          <a:custGeom>
            <a:avLst/>
            <a:gdLst/>
            <a:ahLst/>
            <a:cxnLst/>
            <a:rect l="l" t="t" r="r" b="b"/>
            <a:pathLst>
              <a:path w="2806205" h="2818318">
                <a:moveTo>
                  <a:pt x="0" y="0"/>
                </a:moveTo>
                <a:lnTo>
                  <a:pt x="2806205" y="0"/>
                </a:lnTo>
                <a:lnTo>
                  <a:pt x="2806205" y="2818318"/>
                </a:lnTo>
                <a:lnTo>
                  <a:pt x="0" y="28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53324" y="8585611"/>
            <a:ext cx="2571800" cy="2582902"/>
          </a:xfrm>
          <a:custGeom>
            <a:avLst/>
            <a:gdLst/>
            <a:ahLst/>
            <a:cxnLst/>
            <a:rect l="l" t="t" r="r" b="b"/>
            <a:pathLst>
              <a:path w="2571800" h="2582902">
                <a:moveTo>
                  <a:pt x="0" y="0"/>
                </a:moveTo>
                <a:lnTo>
                  <a:pt x="2571800" y="0"/>
                </a:lnTo>
                <a:lnTo>
                  <a:pt x="2571800" y="2582902"/>
                </a:lnTo>
                <a:lnTo>
                  <a:pt x="0" y="258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98869" y="927505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79378" y="934815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03525" y="2077720"/>
            <a:ext cx="13388801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648E38"/>
                </a:solidFill>
                <a:latin typeface="Poppins Bold"/>
                <a:ea typeface="Poppins Bold"/>
                <a:cs typeface="Poppins Bold"/>
                <a:sym typeface="Poppins Bold"/>
              </a:rPr>
              <a:t>Dua et Rabbine, şahsiyetini inşa etmek için yardım etsin diye!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62417" y="4833303"/>
            <a:ext cx="188813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Nesâî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İftitâh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16)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2417" y="7930481"/>
            <a:ext cx="1763167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(Müslim, Zikir, 71)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95674" y="2947352"/>
            <a:ext cx="13696652" cy="152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“Allah’ım, beni amellerin en güzeline ve ahlakın en güzeline kavuştur. </a:t>
            </a:r>
          </a:p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Onların en güzeline ancak sen ulaştırırsın. </a:t>
            </a:r>
          </a:p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Beni kötü işlerden ve kötü ahlaktan muhafaza et. Bunlardan ancak sen koruyabilirsin.”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03600" y="5530180"/>
            <a:ext cx="10680799" cy="203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“Allah’ım! Dinî yaşantımı güzelleştir ki o benim güven kaynağımdır.</a:t>
            </a:r>
          </a:p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Dünya yaşantımı güzelleştir ki o benim geçim kaynağımdır. </a:t>
            </a:r>
          </a:p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Ahiret yaşantımı güzelleştir ki o benim son durağımdır. </a:t>
            </a:r>
          </a:p>
          <a:p>
            <a:pPr algn="ctr">
              <a:lnSpc>
                <a:spcPts val="4079"/>
              </a:lnSpc>
            </a:pPr>
            <a:r>
              <a:rPr lang="en-US" sz="2399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Hayatımı her türlü iyiliği kazanma vesilesi eyle...”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/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/>
    <_dlc_DocId xmlns="4a2ce632-3ebe-48ff-a8b1-ed342ea1f401">DKFT66RQZEX3-1797567310-6099</_dlc_DocId>
    <_dlc_DocIdUrl xmlns="4a2ce632-3ebe-48ff-a8b1-ed342ea1f401">
      <Url>https://dinhizmetleri.diyanet.gov.tr/_layouts/15/DocIdRedir.aspx?ID=DKFT66RQZEX3-1797567310-6099</Url>
      <Description>DKFT66RQZEX3-1797567310-6099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F017DE59BD9D4BA6A14289BDF31CE3" ma:contentTypeVersion="8" ma:contentTypeDescription="Yeni belge oluşturun." ma:contentTypeScope="" ma:versionID="af22cbab89b4cf8a322ef7331a02bd13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df2a8a5796dea366d8bd36830406520a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12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Kurumsal Anahtar Sözcükler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D4D54-E1B3-4ADE-A18B-5ECE03809013}"/>
</file>

<file path=customXml/itemProps2.xml><?xml version="1.0" encoding="utf-8"?>
<ds:datastoreItem xmlns:ds="http://schemas.openxmlformats.org/officeDocument/2006/customXml" ds:itemID="{0CEC56E4-87F6-475A-9DF5-C8956F3A94EA}"/>
</file>

<file path=customXml/itemProps3.xml><?xml version="1.0" encoding="utf-8"?>
<ds:datastoreItem xmlns:ds="http://schemas.openxmlformats.org/officeDocument/2006/customXml" ds:itemID="{41494297-8397-43BC-B48C-A491F3F4FB3E}"/>
</file>

<file path=customXml/itemProps4.xml><?xml version="1.0" encoding="utf-8"?>
<ds:datastoreItem xmlns:ds="http://schemas.openxmlformats.org/officeDocument/2006/customXml" ds:itemID="{3BBECEC5-4C16-483C-B5B8-C3FBE89090A9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1560</Words>
  <Application>Microsoft Office PowerPoint</Application>
  <PresentationFormat>Özel</PresentationFormat>
  <Paragraphs>192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Calibri</vt:lpstr>
      <vt:lpstr>Poppins Bold</vt:lpstr>
      <vt:lpstr>Poppins Italics</vt:lpstr>
      <vt:lpstr>Poppins Bold Italics</vt:lpstr>
      <vt:lpstr>Arial</vt:lpstr>
      <vt:lpstr>Poppins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RAMAZAN VE İYİLİK 2025</dc:title>
  <cp:keywords/>
  <cp:lastModifiedBy>Sevdegul CEKIC</cp:lastModifiedBy>
  <cp:revision>15</cp:revision>
  <dcterms:created xsi:type="dcterms:W3CDTF">2006-08-16T00:00:00Z</dcterms:created>
  <dcterms:modified xsi:type="dcterms:W3CDTF">2025-03-04T12:06:29Z</dcterms:modified>
  <dc:identifier>DAGfuwiFVlw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0x010100EDF017DE59BD9D4BA6A14289BDF31CE3</vt:lpwstr>
  </property>
  <property fmtid="{D5CDD505-2E9C-101B-9397-08002B2CF9AE}" pid="3" name="_dlc_DocIdItemGuid">
    <vt:lpwstr>ff1cfaea-4491-4d34-b74f-654a2b9f3f4e</vt:lpwstr>
  </property>
  <property fmtid="{D5CDD505-2E9C-101B-9397-08002B2CF9AE}" pid="4" name="TaxKeyword">
    <vt:lpwstr/>
  </property>
</Properties>
</file>