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68" r:id="rId2"/>
    <p:sldId id="269" r:id="rId3"/>
    <p:sldId id="291" r:id="rId4"/>
    <p:sldId id="282" r:id="rId5"/>
    <p:sldId id="292" r:id="rId6"/>
    <p:sldId id="293" r:id="rId7"/>
    <p:sldId id="295" r:id="rId8"/>
    <p:sldId id="303" r:id="rId9"/>
    <p:sldId id="296" r:id="rId10"/>
    <p:sldId id="300" r:id="rId11"/>
    <p:sldId id="307" r:id="rId12"/>
    <p:sldId id="305" r:id="rId13"/>
    <p:sldId id="301" r:id="rId14"/>
    <p:sldId id="308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80" autoAdjust="0"/>
  </p:normalViewPr>
  <p:slideViewPr>
    <p:cSldViewPr snapToGrid="0"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tr-TR" sz="2000">
                <a:latin typeface="Arial"/>
              </a:rPr>
              <a:t>Notların biçimini düzenlemek için tıklayın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tr-TR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tr-TR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tr-TR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90E2CB07-B611-4840-ACCD-D0A542D99F35}" type="slidenum">
              <a:rPr lang="tr-TR" sz="1400">
                <a:latin typeface="Times New Roman"/>
              </a:rPr>
              <a:pPr algn="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020135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63BB508D-F44F-4D97-BD54-EC4D3BD09B91}" type="slidenum">
              <a:rPr lang="tr-TR" altLang="tr-TR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14</a:t>
            </a:fld>
            <a:endParaRPr lang="tr-TR" altLang="tr-T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Rectangle 1"/>
          <p:cNvSpPr>
            <a:spLocks noChangeArrowheads="1"/>
          </p:cNvSpPr>
          <p:nvPr/>
        </p:nvSpPr>
        <p:spPr bwMode="auto">
          <a:xfrm>
            <a:off x="755650" y="5078413"/>
            <a:ext cx="6029325" cy="47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  <p:sp>
        <p:nvSpPr>
          <p:cNvPr id="9220" name="Not Yer Tutucusu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9106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Resim 36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Resim 37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1"/>
          <p:cNvSpPr/>
          <p:nvPr/>
        </p:nvSpPr>
        <p:spPr>
          <a:xfrm>
            <a:off x="0" y="6531120"/>
            <a:ext cx="9143640" cy="326160"/>
          </a:xfrm>
          <a:prstGeom prst="rect">
            <a:avLst/>
          </a:prstGeom>
          <a:solidFill>
            <a:srgbClr val="2C3E50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2"/>
          <p:cNvSpPr/>
          <p:nvPr/>
        </p:nvSpPr>
        <p:spPr>
          <a:xfrm>
            <a:off x="0" y="0"/>
            <a:ext cx="9143640" cy="1469160"/>
          </a:xfrm>
          <a:prstGeom prst="rect">
            <a:avLst/>
          </a:prstGeom>
          <a:solidFill>
            <a:srgbClr val="2C3E50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8408880" y="6253560"/>
            <a:ext cx="489600" cy="489600"/>
          </a:xfrm>
          <a:prstGeom prst="ellipse">
            <a:avLst/>
          </a:prstGeom>
          <a:solidFill>
            <a:srgbClr val="1ABC9C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tr-TR" sz="4400">
                <a:latin typeface="Arial"/>
              </a:rPr>
              <a:t>Ana başlık metnini düzenlemek için tıklayın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tr-TR" sz="3200">
                <a:latin typeface="Arial"/>
              </a:rPr>
              <a:t>Anahat metninin biçimini düzenlemek için tıklayın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tr-TR" sz="2800">
                <a:latin typeface="Arial"/>
              </a:rPr>
              <a:t>İkinci Anahat Düzeyi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tr-TR" sz="2400">
                <a:latin typeface="Arial"/>
              </a:rPr>
              <a:t>Üçüncü Anahat Düzeyi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tr-TR" sz="2000">
                <a:latin typeface="Arial"/>
              </a:rPr>
              <a:t>Dördüncü Anahat Düzeyi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tr-TR" sz="2000">
                <a:latin typeface="Arial"/>
              </a:rPr>
              <a:t>Beşinci Anahat Düzeyi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tr-TR" sz="2000">
                <a:latin typeface="Arial"/>
              </a:rPr>
              <a:t>Altıncı Anahat Düzeyi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tr-TR" sz="2000">
                <a:latin typeface="Arial"/>
              </a:rPr>
              <a:t>Yedinci Anahat Düzeyi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323640" y="4822387"/>
            <a:ext cx="8420760" cy="41400"/>
          </a:xfrm>
          <a:prstGeom prst="flowChartProcess">
            <a:avLst/>
          </a:prstGeom>
          <a:ln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</p:sp>
      <p:sp>
        <p:nvSpPr>
          <p:cNvPr id="85" name="CustomShape 3"/>
          <p:cNvSpPr/>
          <p:nvPr/>
        </p:nvSpPr>
        <p:spPr>
          <a:xfrm>
            <a:off x="0" y="1532944"/>
            <a:ext cx="9144000" cy="323499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95000"/>
              </a:lnSpc>
              <a:buSzPct val="100000"/>
            </a:pPr>
            <a:r>
              <a:rPr lang="tr-TR" sz="3200" b="1" strike="noStrike" dirty="0">
                <a:solidFill>
                  <a:srgbClr val="000000"/>
                </a:solidFill>
                <a:latin typeface="Cambria"/>
                <a:ea typeface="DejaVu Sans"/>
              </a:rPr>
              <a:t>     </a:t>
            </a:r>
          </a:p>
          <a:p>
            <a:pPr algn="ctr">
              <a:lnSpc>
                <a:spcPct val="95000"/>
              </a:lnSpc>
              <a:buSzPct val="100000"/>
            </a:pPr>
            <a:r>
              <a:rPr lang="tr-TR" altLang="tr-TR" sz="3000" b="1" dirty="0" smtClean="0">
                <a:solidFill>
                  <a:srgbClr val="003366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DENETİMLİ SERBESTLİK</a:t>
            </a:r>
            <a:endParaRPr lang="tr-TR" altLang="tr-TR" sz="3000" b="1" dirty="0">
              <a:solidFill>
                <a:srgbClr val="003366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  <a:p>
            <a:pPr algn="ctr">
              <a:lnSpc>
                <a:spcPct val="95000"/>
              </a:lnSpc>
              <a:buSzPct val="100000"/>
            </a:pPr>
            <a:r>
              <a:rPr lang="tr-TR" altLang="tr-TR" sz="3200" b="1" dirty="0" smtClean="0">
                <a:solidFill>
                  <a:srgbClr val="003366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MANEVİ </a:t>
            </a:r>
            <a:r>
              <a:rPr lang="tr-TR" altLang="tr-TR" sz="3200" b="1" dirty="0">
                <a:solidFill>
                  <a:srgbClr val="003366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REHBERLİK PROGRAMI</a:t>
            </a:r>
          </a:p>
          <a:p>
            <a:pPr algn="ctr">
              <a:lnSpc>
                <a:spcPct val="95000"/>
              </a:lnSpc>
              <a:buSzPct val="100000"/>
            </a:pPr>
            <a:endParaRPr lang="tr-TR" altLang="tr-TR" sz="2800" b="1" dirty="0">
              <a:solidFill>
                <a:srgbClr val="003366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  <a:p>
            <a:pPr algn="ctr">
              <a:lnSpc>
                <a:spcPct val="95000"/>
              </a:lnSpc>
              <a:buSzPct val="100000"/>
            </a:pPr>
            <a:r>
              <a:rPr lang="tr-TR" altLang="tr-TR" sz="3000" b="1" dirty="0" smtClean="0">
                <a:solidFill>
                  <a:srgbClr val="003366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3. OTURUM</a:t>
            </a:r>
          </a:p>
          <a:p>
            <a:pPr algn="ctr">
              <a:lnSpc>
                <a:spcPct val="95000"/>
              </a:lnSpc>
              <a:buSzPct val="100000"/>
            </a:pPr>
            <a:r>
              <a:rPr lang="tr-TR" altLang="tr-TR" sz="3200" b="1" dirty="0" smtClean="0">
                <a:solidFill>
                  <a:srgbClr val="003366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REHBERİM  ve YOL GÖSTERENİM VAR</a:t>
            </a:r>
          </a:p>
          <a:p>
            <a:pPr algn="ctr">
              <a:lnSpc>
                <a:spcPct val="95000"/>
              </a:lnSpc>
              <a:buSzPct val="100000"/>
            </a:pPr>
            <a:endParaRPr lang="tr-TR" altLang="tr-TR" sz="3200" b="1" dirty="0">
              <a:solidFill>
                <a:srgbClr val="003366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  <a:p>
            <a:pPr algn="ctr">
              <a:lnSpc>
                <a:spcPct val="100000"/>
              </a:lnSpc>
            </a:pPr>
            <a:endParaRPr sz="3200" dirty="0"/>
          </a:p>
        </p:txBody>
      </p:sp>
      <p:sp>
        <p:nvSpPr>
          <p:cNvPr id="87" name="CustomShape 5"/>
          <p:cNvSpPr/>
          <p:nvPr/>
        </p:nvSpPr>
        <p:spPr>
          <a:xfrm>
            <a:off x="2016000" y="1632960"/>
            <a:ext cx="5360400" cy="1102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2" name="Dikdörtgen 1"/>
          <p:cNvSpPr/>
          <p:nvPr/>
        </p:nvSpPr>
        <p:spPr>
          <a:xfrm>
            <a:off x="0" y="399950"/>
            <a:ext cx="9144000" cy="881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buSzPct val="100000"/>
            </a:pPr>
            <a:r>
              <a:rPr lang="tr-TR" altLang="tr-TR" b="1" dirty="0">
                <a:solidFill>
                  <a:srgbClr val="003366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.</a:t>
            </a:r>
            <a:r>
              <a:rPr lang="tr-TR" altLang="tr-TR" sz="3200" b="1" dirty="0">
                <a:solidFill>
                  <a:schemeClr val="bg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 </a:t>
            </a:r>
            <a:r>
              <a:rPr lang="tr-TR" altLang="tr-TR" sz="5400" b="1" dirty="0">
                <a:solidFill>
                  <a:schemeClr val="bg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MAREP</a:t>
            </a:r>
          </a:p>
        </p:txBody>
      </p:sp>
      <p:sp>
        <p:nvSpPr>
          <p:cNvPr id="11" name="Dikdörtgen 3">
            <a:extLst>
              <a:ext uri="{FF2B5EF4-FFF2-40B4-BE49-F238E27FC236}">
                <a16:creationId xmlns="" xmlns:a16="http://schemas.microsoft.com/office/drawing/2014/main" id="{6A68A209-697A-47DB-A09A-62B17836E52D}"/>
              </a:ext>
            </a:extLst>
          </p:cNvPr>
          <p:cNvSpPr/>
          <p:nvPr/>
        </p:nvSpPr>
        <p:spPr>
          <a:xfrm>
            <a:off x="8506563" y="6307846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tr-TR" b="1" dirty="0">
              <a:solidFill>
                <a:schemeClr val="tx2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ustomShape 3"/>
          <p:cNvSpPr/>
          <p:nvPr/>
        </p:nvSpPr>
        <p:spPr>
          <a:xfrm>
            <a:off x="0" y="5036028"/>
            <a:ext cx="9144000" cy="88710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95000"/>
              </a:lnSpc>
              <a:buSzPct val="100000"/>
            </a:pPr>
            <a:r>
              <a:rPr lang="tr-TR" altLang="tr-TR" sz="3600" b="1" dirty="0" smtClean="0">
                <a:solidFill>
                  <a:srgbClr val="FF0000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HOŞGELDİNİZ</a:t>
            </a:r>
            <a:endParaRPr lang="tr-TR" altLang="tr-TR" sz="3600" b="1" dirty="0">
              <a:solidFill>
                <a:srgbClr val="FF0000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  <a:p>
            <a:pPr algn="ctr">
              <a:lnSpc>
                <a:spcPct val="100000"/>
              </a:lnSpc>
            </a:pPr>
            <a:endParaRPr sz="3200" b="1" dirty="0">
              <a:solidFill>
                <a:srgbClr val="003366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9345" y="-163585"/>
            <a:ext cx="1754816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5" name="14 Resim" descr="diyanetisleri_logo.pn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tretch>
            <a:fillRect/>
          </a:stretch>
        </p:blipFill>
        <p:spPr>
          <a:xfrm>
            <a:off x="7618879" y="81889"/>
            <a:ext cx="1296000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520664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dirty="0">
                <a:solidFill>
                  <a:schemeClr val="bg1"/>
                </a:solidFill>
                <a:latin typeface="Cambria" panose="02040503050406030204" pitchFamily="18" charset="0"/>
              </a:rPr>
              <a:t>اِهْدِنَا الصِّرَاطَ الْمُسْتَق۪يمَۙ </a:t>
            </a:r>
            <a:endParaRPr lang="tr-TR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61960" y="1940590"/>
            <a:ext cx="8759301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 </a:t>
            </a:r>
            <a:r>
              <a:rPr lang="tr-TR" sz="30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İstikamet üzere olup kurtuluşa erenler kimlerdir:</a:t>
            </a:r>
          </a:p>
          <a:p>
            <a:endParaRPr lang="tr-TR" sz="1500" b="1" dirty="0" smtClean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algn="just"/>
            <a:r>
              <a:rPr lang="tr-TR" sz="32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“</a:t>
            </a:r>
            <a:r>
              <a:rPr lang="tr-TR" sz="30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Kim Allah’a ve Peygambere itaat ederse işte onlar Allah’ın  kendilerine  lütuflarda bulunduğu Peygamberler, </a:t>
            </a:r>
            <a:r>
              <a:rPr lang="tr-TR" sz="3000" b="1" dirty="0" err="1" smtClean="0">
                <a:solidFill>
                  <a:schemeClr val="tx2"/>
                </a:solidFill>
                <a:latin typeface="Cambria" panose="02040503050406030204" pitchFamily="18" charset="0"/>
              </a:rPr>
              <a:t>sıddîkler</a:t>
            </a:r>
            <a:r>
              <a:rPr lang="tr-TR" sz="30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, </a:t>
            </a:r>
            <a:r>
              <a:rPr lang="tr-TR" sz="3000" b="1" dirty="0" err="1" smtClean="0">
                <a:solidFill>
                  <a:schemeClr val="tx2"/>
                </a:solidFill>
                <a:latin typeface="Cambria" panose="02040503050406030204" pitchFamily="18" charset="0"/>
              </a:rPr>
              <a:t>şehidler</a:t>
            </a:r>
            <a:r>
              <a:rPr lang="tr-TR" sz="30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 ve </a:t>
            </a:r>
            <a:r>
              <a:rPr lang="tr-TR" sz="3000" b="1" dirty="0" err="1" smtClean="0">
                <a:solidFill>
                  <a:schemeClr val="tx2"/>
                </a:solidFill>
                <a:latin typeface="Cambria" panose="02040503050406030204" pitchFamily="18" charset="0"/>
              </a:rPr>
              <a:t>sâlih</a:t>
            </a:r>
            <a:r>
              <a:rPr lang="tr-TR" sz="30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 kişilerle beraberdirler.  Bunlar ne güzel arkadaşlardır!”</a:t>
            </a:r>
          </a:p>
          <a:p>
            <a:r>
              <a:rPr lang="tr-TR" sz="24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							</a:t>
            </a:r>
            <a:r>
              <a:rPr lang="tr-TR" sz="2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(</a:t>
            </a:r>
            <a:r>
              <a:rPr lang="tr-TR" sz="2400" dirty="0" err="1" smtClean="0">
                <a:solidFill>
                  <a:schemeClr val="tx2"/>
                </a:solidFill>
                <a:latin typeface="Cambria" panose="02040503050406030204" pitchFamily="18" charset="0"/>
              </a:rPr>
              <a:t>N</a:t>
            </a:r>
            <a:r>
              <a:rPr lang="tr-TR" sz="2600" dirty="0" err="1" smtClean="0">
                <a:solidFill>
                  <a:schemeClr val="tx2"/>
                </a:solidFill>
                <a:latin typeface="Cambria" panose="02040503050406030204" pitchFamily="18" charset="0"/>
              </a:rPr>
              <a:t>isâ</a:t>
            </a:r>
            <a:r>
              <a:rPr lang="tr-TR" sz="2600" dirty="0" smtClean="0">
                <a:solidFill>
                  <a:schemeClr val="tx2"/>
                </a:solidFill>
                <a:latin typeface="Cambria" panose="02040503050406030204" pitchFamily="18" charset="0"/>
              </a:rPr>
              <a:t>, 4/69)</a:t>
            </a:r>
            <a:endParaRPr lang="tr-TR" sz="2400" dirty="0">
              <a:latin typeface="Cambria" panose="02040503050406030204" pitchFamily="18" charset="0"/>
            </a:endParaRPr>
          </a:p>
        </p:txBody>
      </p:sp>
      <p:sp>
        <p:nvSpPr>
          <p:cNvPr id="5" name="Dikdörtgen 3">
            <a:extLst>
              <a:ext uri="{FF2B5EF4-FFF2-40B4-BE49-F238E27FC236}">
                <a16:creationId xmlns="" xmlns:a16="http://schemas.microsoft.com/office/drawing/2014/main" id="{6A68A209-697A-47DB-A09A-62B17836E52D}"/>
              </a:ext>
            </a:extLst>
          </p:cNvPr>
          <p:cNvSpPr/>
          <p:nvPr/>
        </p:nvSpPr>
        <p:spPr>
          <a:xfrm>
            <a:off x="8415122" y="6307846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solidFill>
                  <a:schemeClr val="tx2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10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96537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BCCC8E4C-A3E6-44CE-8517-F0C4FF928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63" y="273600"/>
            <a:ext cx="8657617" cy="1144800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Cambria" panose="02040503050406030204" pitchFamily="18" charset="0"/>
                <a:ea typeface="+mn-ea"/>
                <a:cs typeface="+mn-cs"/>
              </a:rPr>
              <a:t>ETKİNLİK</a:t>
            </a:r>
            <a:endParaRPr lang="tr-TR" b="1" dirty="0">
              <a:solidFill>
                <a:schemeClr val="bg1"/>
              </a:solidFill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9C0E2DE8-ED77-4D09-A642-CC46AB4BA354}"/>
              </a:ext>
            </a:extLst>
          </p:cNvPr>
          <p:cNvSpPr/>
          <p:nvPr/>
        </p:nvSpPr>
        <p:spPr>
          <a:xfrm>
            <a:off x="8418039" y="6310034"/>
            <a:ext cx="6173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11</a:t>
            </a:r>
            <a:endParaRPr lang="tr-TR" dirty="0">
              <a:solidFill>
                <a:schemeClr val="tx2"/>
              </a:solidFill>
            </a:endParaRPr>
          </a:p>
        </p:txBody>
      </p:sp>
      <p:sp>
        <p:nvSpPr>
          <p:cNvPr id="4" name="Unvan 1">
            <a:extLst>
              <a:ext uri="{FF2B5EF4-FFF2-40B4-BE49-F238E27FC236}">
                <a16:creationId xmlns="" xmlns:a16="http://schemas.microsoft.com/office/drawing/2014/main" id="{9B97AA2F-799F-4EDB-BE7B-FCABF2B7B26A}"/>
              </a:ext>
            </a:extLst>
          </p:cNvPr>
          <p:cNvSpPr txBox="1">
            <a:spLocks/>
          </p:cNvSpPr>
          <p:nvPr/>
        </p:nvSpPr>
        <p:spPr>
          <a:xfrm>
            <a:off x="252919" y="1922834"/>
            <a:ext cx="8560341" cy="4308149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lnSpc>
                <a:spcPct val="150000"/>
              </a:lnSpc>
              <a:spcBef>
                <a:spcPct val="0"/>
              </a:spcBef>
            </a:pPr>
            <a:endParaRPr lang="tr-TR" sz="2800" dirty="0" smtClean="0">
              <a:solidFill>
                <a:schemeClr val="tx2"/>
              </a:solidFill>
              <a:latin typeface="Cambria" pitchFamily="18" charset="0"/>
              <a:ea typeface="+mj-ea"/>
              <a:cs typeface="+mj-cs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endParaRPr lang="tr-TR" sz="2400" dirty="0">
              <a:solidFill>
                <a:schemeClr val="tx2"/>
              </a:solidFill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5" name="Picture 2" descr="soru işareti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965" y="1828799"/>
            <a:ext cx="7548282" cy="43747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6885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="" xmlns:a16="http://schemas.microsoft.com/office/drawing/2014/main" id="{43C1344D-7C50-48F9-822F-EDEA807C23EE}"/>
              </a:ext>
            </a:extLst>
          </p:cNvPr>
          <p:cNvSpPr/>
          <p:nvPr/>
        </p:nvSpPr>
        <p:spPr>
          <a:xfrm>
            <a:off x="8443609" y="6347482"/>
            <a:ext cx="523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12</a:t>
            </a:r>
            <a:endParaRPr lang="tr-TR" b="1" dirty="0">
              <a:solidFill>
                <a:schemeClr val="tx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Unvan 1">
            <a:extLst>
              <a:ext uri="{FF2B5EF4-FFF2-40B4-BE49-F238E27FC236}">
                <a16:creationId xmlns="" xmlns:a16="http://schemas.microsoft.com/office/drawing/2014/main" id="{BCCC8E4C-A3E6-44CE-8517-F0C4FF928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63" y="273600"/>
            <a:ext cx="8657617" cy="1144800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Cambria" pitchFamily="18" charset="0"/>
              </a:rPr>
              <a:t>DEĞERLENDİRME SORULARI</a:t>
            </a:r>
            <a:endParaRPr lang="tr-TR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0" name="Unvan 1">
            <a:extLst>
              <a:ext uri="{FF2B5EF4-FFF2-40B4-BE49-F238E27FC236}">
                <a16:creationId xmlns="" xmlns:a16="http://schemas.microsoft.com/office/drawing/2014/main" id="{9B97AA2F-799F-4EDB-BE7B-FCABF2B7B26A}"/>
              </a:ext>
            </a:extLst>
          </p:cNvPr>
          <p:cNvSpPr txBox="1">
            <a:spLocks/>
          </p:cNvSpPr>
          <p:nvPr/>
        </p:nvSpPr>
        <p:spPr>
          <a:xfrm>
            <a:off x="233465" y="1770434"/>
            <a:ext cx="8677072" cy="4435813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7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Unvan 1">
            <a:extLst>
              <a:ext uri="{FF2B5EF4-FFF2-40B4-BE49-F238E27FC236}">
                <a16:creationId xmlns="" xmlns:a16="http://schemas.microsoft.com/office/drawing/2014/main" id="{9B97AA2F-799F-4EDB-BE7B-FCABF2B7B26A}"/>
              </a:ext>
            </a:extLst>
          </p:cNvPr>
          <p:cNvSpPr txBox="1">
            <a:spLocks/>
          </p:cNvSpPr>
          <p:nvPr/>
        </p:nvSpPr>
        <p:spPr>
          <a:xfrm>
            <a:off x="252919" y="1922834"/>
            <a:ext cx="8560341" cy="3485745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lnSpc>
                <a:spcPct val="150000"/>
              </a:lnSpc>
              <a:spcBef>
                <a:spcPct val="0"/>
              </a:spcBef>
            </a:pP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6" name="Unvan 1">
            <a:extLst>
              <a:ext uri="{FF2B5EF4-FFF2-40B4-BE49-F238E27FC236}">
                <a16:creationId xmlns="" xmlns:a16="http://schemas.microsoft.com/office/drawing/2014/main" id="{9B97AA2F-799F-4EDB-BE7B-FCABF2B7B26A}"/>
              </a:ext>
            </a:extLst>
          </p:cNvPr>
          <p:cNvSpPr txBox="1">
            <a:spLocks/>
          </p:cNvSpPr>
          <p:nvPr/>
        </p:nvSpPr>
        <p:spPr>
          <a:xfrm>
            <a:off x="405319" y="2075234"/>
            <a:ext cx="8560341" cy="3485745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lnSpc>
                <a:spcPct val="150000"/>
              </a:lnSpc>
              <a:spcBef>
                <a:spcPct val="0"/>
              </a:spcBef>
            </a:pP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483326" y="2354580"/>
            <a:ext cx="807284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tr-TR" sz="3000" b="1" dirty="0" smtClean="0">
                <a:solidFill>
                  <a:schemeClr val="tx2"/>
                </a:solidFill>
                <a:latin typeface="Cambria" pitchFamily="18" charset="0"/>
              </a:rPr>
              <a:t>İnsan ilâhî kitap ve peygambere niçin ihtiyaç duyar?</a:t>
            </a:r>
          </a:p>
          <a:p>
            <a:pPr algn="just">
              <a:buFontTx/>
              <a:buChar char="-"/>
            </a:pPr>
            <a:endParaRPr lang="tr-TR" sz="3000" b="1" dirty="0" smtClean="0">
              <a:solidFill>
                <a:schemeClr val="tx2"/>
              </a:solidFill>
              <a:latin typeface="Cambria" pitchFamily="18" charset="0"/>
            </a:endParaRPr>
          </a:p>
          <a:p>
            <a:pPr algn="just"/>
            <a:r>
              <a:rPr lang="tr-TR" sz="3000" b="1" dirty="0" smtClean="0">
                <a:solidFill>
                  <a:schemeClr val="tx2"/>
                </a:solidFill>
                <a:latin typeface="Cambria" pitchFamily="18" charset="0"/>
              </a:rPr>
              <a:t>- Sünnete uygun yaşamak ne demektir?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439518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Cambria" pitchFamily="18" charset="0"/>
              </a:rPr>
              <a:t>GÜNÜN MESAJI</a:t>
            </a:r>
            <a:endParaRPr lang="tr-TR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334103" cy="3977280"/>
          </a:xfrm>
        </p:spPr>
        <p:txBody>
          <a:bodyPr/>
          <a:lstStyle/>
          <a:p>
            <a:pPr marL="0" indent="0" algn="just">
              <a:buNone/>
            </a:pPr>
            <a:r>
              <a:rPr lang="tr-TR" sz="3000" b="1" dirty="0">
                <a:solidFill>
                  <a:schemeClr val="tx2"/>
                </a:solidFill>
                <a:latin typeface="Cambria" panose="02040503050406030204" pitchFamily="18" charset="0"/>
                <a:ea typeface="+mn-ea"/>
                <a:cs typeface="+mn-cs"/>
              </a:rPr>
              <a:t>(</a:t>
            </a:r>
            <a:r>
              <a:rPr lang="tr-TR" sz="3000" b="1" dirty="0" err="1">
                <a:solidFill>
                  <a:schemeClr val="tx2"/>
                </a:solidFill>
                <a:latin typeface="Cambria" panose="02040503050406030204" pitchFamily="18" charset="0"/>
                <a:ea typeface="+mn-ea"/>
                <a:cs typeface="+mn-cs"/>
              </a:rPr>
              <a:t>Resûlüm</a:t>
            </a:r>
            <a:r>
              <a:rPr lang="tr-TR" sz="3000" b="1" dirty="0">
                <a:solidFill>
                  <a:schemeClr val="tx2"/>
                </a:solidFill>
                <a:latin typeface="Cambria" panose="02040503050406030204" pitchFamily="18" charset="0"/>
                <a:ea typeface="+mn-ea"/>
                <a:cs typeface="+mn-cs"/>
              </a:rPr>
              <a:t>!) De ki: Eğer Allah'ı seviyorsanız bana uyunuz ki Allah da sizi sevsin ve günahlarınızı bağışlasın. </a:t>
            </a:r>
            <a:endParaRPr lang="tr-TR" sz="3000" b="1" dirty="0" smtClean="0">
              <a:solidFill>
                <a:schemeClr val="tx2"/>
              </a:solidFill>
              <a:latin typeface="Cambria" panose="02040503050406030204" pitchFamily="18" charset="0"/>
              <a:ea typeface="+mn-ea"/>
              <a:cs typeface="+mn-cs"/>
            </a:endParaRPr>
          </a:p>
          <a:p>
            <a:pPr marL="0" indent="0" algn="just">
              <a:buNone/>
            </a:pPr>
            <a:endParaRPr lang="tr-TR" sz="3000" b="1" dirty="0" smtClean="0">
              <a:solidFill>
                <a:schemeClr val="tx2"/>
              </a:solidFill>
              <a:latin typeface="Cambria" panose="02040503050406030204" pitchFamily="18" charset="0"/>
              <a:ea typeface="+mn-ea"/>
              <a:cs typeface="+mn-cs"/>
            </a:endParaRPr>
          </a:p>
          <a:p>
            <a:pPr marL="0" indent="0" algn="just">
              <a:buNone/>
            </a:pPr>
            <a:r>
              <a:rPr lang="tr-TR" sz="3000" b="1" dirty="0" smtClean="0">
                <a:solidFill>
                  <a:schemeClr val="tx2"/>
                </a:solidFill>
                <a:latin typeface="Cambria" panose="02040503050406030204" pitchFamily="18" charset="0"/>
                <a:ea typeface="+mn-ea"/>
                <a:cs typeface="+mn-cs"/>
              </a:rPr>
              <a:t>Allah </a:t>
            </a:r>
            <a:r>
              <a:rPr lang="tr-TR" sz="3000" b="1" dirty="0">
                <a:solidFill>
                  <a:schemeClr val="tx2"/>
                </a:solidFill>
                <a:latin typeface="Cambria" panose="02040503050406030204" pitchFamily="18" charset="0"/>
                <a:ea typeface="+mn-ea"/>
                <a:cs typeface="+mn-cs"/>
              </a:rPr>
              <a:t>son derece bağışlayıcı ve esirgeyicidir. </a:t>
            </a:r>
            <a:endParaRPr lang="tr-TR" sz="3000" b="1" dirty="0" smtClean="0">
              <a:solidFill>
                <a:schemeClr val="tx2"/>
              </a:solidFill>
              <a:latin typeface="Cambria" panose="02040503050406030204" pitchFamily="18" charset="0"/>
              <a:ea typeface="+mn-ea"/>
              <a:cs typeface="+mn-cs"/>
            </a:endParaRPr>
          </a:p>
          <a:p>
            <a:pPr marL="0" indent="0" algn="r">
              <a:buNone/>
            </a:pPr>
            <a:endParaRPr lang="tr-TR" sz="2400" dirty="0" smtClean="0">
              <a:solidFill>
                <a:schemeClr val="tx2"/>
              </a:solidFill>
              <a:latin typeface="Cambria" panose="02040503050406030204" pitchFamily="18" charset="0"/>
              <a:ea typeface="+mn-ea"/>
              <a:cs typeface="+mn-cs"/>
            </a:endParaRPr>
          </a:p>
          <a:p>
            <a:pPr marL="0" indent="0" algn="r">
              <a:buNone/>
            </a:pPr>
            <a:r>
              <a:rPr lang="tr-TR" sz="2400" dirty="0" smtClean="0">
                <a:solidFill>
                  <a:schemeClr val="tx2"/>
                </a:solidFill>
                <a:latin typeface="Cambria" panose="02040503050406030204" pitchFamily="18" charset="0"/>
                <a:ea typeface="+mn-ea"/>
                <a:cs typeface="+mn-cs"/>
              </a:rPr>
              <a:t>(</a:t>
            </a:r>
            <a:r>
              <a:rPr lang="tr-TR" sz="2400" dirty="0" err="1" smtClean="0">
                <a:solidFill>
                  <a:schemeClr val="tx2"/>
                </a:solidFill>
                <a:latin typeface="Cambria" panose="02040503050406030204" pitchFamily="18" charset="0"/>
                <a:ea typeface="+mn-ea"/>
                <a:cs typeface="+mn-cs"/>
              </a:rPr>
              <a:t>Âl</a:t>
            </a:r>
            <a:r>
              <a:rPr lang="tr-TR" sz="2400" dirty="0" smtClean="0">
                <a:solidFill>
                  <a:schemeClr val="tx2"/>
                </a:solidFill>
                <a:latin typeface="Cambria" panose="02040503050406030204" pitchFamily="18" charset="0"/>
                <a:ea typeface="+mn-ea"/>
                <a:cs typeface="+mn-cs"/>
              </a:rPr>
              <a:t>-i </a:t>
            </a:r>
            <a:r>
              <a:rPr lang="tr-TR" sz="2400" dirty="0" err="1" smtClean="0">
                <a:solidFill>
                  <a:schemeClr val="tx2"/>
                </a:solidFill>
                <a:latin typeface="Cambria" panose="02040503050406030204" pitchFamily="18" charset="0"/>
                <a:ea typeface="+mn-ea"/>
                <a:cs typeface="+mn-cs"/>
              </a:rPr>
              <a:t>İmrân</a:t>
            </a:r>
            <a:r>
              <a:rPr lang="tr-TR" sz="2400" dirty="0" smtClean="0">
                <a:solidFill>
                  <a:schemeClr val="tx2"/>
                </a:solidFill>
                <a:latin typeface="Cambria" panose="02040503050406030204" pitchFamily="18" charset="0"/>
                <a:ea typeface="+mn-ea"/>
                <a:cs typeface="+mn-cs"/>
              </a:rPr>
              <a:t>, </a:t>
            </a:r>
            <a:r>
              <a:rPr lang="tr-TR" sz="2400" dirty="0" smtClean="0">
                <a:solidFill>
                  <a:schemeClr val="tx2"/>
                </a:solidFill>
                <a:latin typeface="Cambria" panose="02040503050406030204" pitchFamily="18" charset="0"/>
                <a:ea typeface="+mn-ea"/>
                <a:cs typeface="+mn-cs"/>
              </a:rPr>
              <a:t>3/31)</a:t>
            </a:r>
            <a:endParaRPr lang="tr-TR" sz="2400" dirty="0">
              <a:solidFill>
                <a:schemeClr val="tx2"/>
              </a:solidFill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="" xmlns:a16="http://schemas.microsoft.com/office/drawing/2014/main" id="{43C1344D-7C50-48F9-822F-EDEA807C23EE}"/>
              </a:ext>
            </a:extLst>
          </p:cNvPr>
          <p:cNvSpPr/>
          <p:nvPr/>
        </p:nvSpPr>
        <p:spPr>
          <a:xfrm>
            <a:off x="8417483" y="6321356"/>
            <a:ext cx="523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xmlns="" val="338857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0" y="2381269"/>
            <a:ext cx="9144000" cy="3077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7491" tIns="33746" rIns="67491" bIns="3374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lnSpc>
                <a:spcPct val="95000"/>
              </a:lnSpc>
              <a:buSzPct val="100000"/>
            </a:pPr>
            <a:r>
              <a:rPr lang="tr-TR" altLang="tr-TR" sz="3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Microsoft YaHei" panose="020B0503020204020204" pitchFamily="34" charset="-122"/>
              </a:rPr>
              <a:t>DENETİMLİ </a:t>
            </a:r>
            <a:r>
              <a:rPr lang="tr-TR" altLang="tr-TR" sz="3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Microsoft YaHei" panose="020B0503020204020204" pitchFamily="34" charset="-122"/>
              </a:rPr>
              <a:t>SERBESTLİK</a:t>
            </a:r>
            <a:endParaRPr lang="tr-TR" altLang="tr-TR" sz="30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Microsoft YaHei" panose="020B0503020204020204" pitchFamily="34" charset="-122"/>
            </a:endParaRPr>
          </a:p>
          <a:p>
            <a:pPr algn="ctr">
              <a:lnSpc>
                <a:spcPct val="95000"/>
              </a:lnSpc>
              <a:buSzPct val="100000"/>
            </a:pPr>
            <a:r>
              <a:rPr lang="tr-TR" altLang="tr-TR" sz="3200" b="1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Microsoft YaHei" panose="020B0503020204020204" pitchFamily="34" charset="-122"/>
              </a:rPr>
              <a:t>MANEVİ </a:t>
            </a:r>
            <a:r>
              <a:rPr lang="tr-TR" altLang="tr-TR" sz="3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Microsoft YaHei" panose="020B0503020204020204" pitchFamily="34" charset="-122"/>
              </a:rPr>
              <a:t>REHBERLİK PROGRAMI</a:t>
            </a:r>
          </a:p>
          <a:p>
            <a:pPr algn="ctr" eaLnBrk="1">
              <a:buSzPct val="100000"/>
            </a:pPr>
            <a:endParaRPr lang="tr-TR" altLang="tr-TR" sz="3200" b="1" dirty="0" smtClean="0">
              <a:solidFill>
                <a:srgbClr val="003366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  <a:p>
            <a:pPr algn="ctr" eaLnBrk="1">
              <a:buSzPct val="100000"/>
            </a:pPr>
            <a:endParaRPr lang="tr-TR" altLang="tr-TR" sz="3200" b="1" dirty="0" smtClean="0">
              <a:solidFill>
                <a:srgbClr val="003366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  <a:p>
            <a:pPr algn="ctr" eaLnBrk="1">
              <a:buSzPct val="100000"/>
            </a:pPr>
            <a:r>
              <a:rPr lang="tr-TR" altLang="tr-TR" sz="3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Katılımlarınızdan </a:t>
            </a:r>
            <a:r>
              <a:rPr lang="tr-TR" altLang="tr-TR" sz="3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dolayı teşekkürler…</a:t>
            </a:r>
          </a:p>
          <a:p>
            <a:pPr algn="ctr" eaLnBrk="1">
              <a:lnSpc>
                <a:spcPct val="95000"/>
              </a:lnSpc>
              <a:buSzPct val="100000"/>
            </a:pPr>
            <a:endParaRPr lang="tr-TR" altLang="tr-TR" sz="2100" dirty="0">
              <a:solidFill>
                <a:srgbClr val="8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9345" y="-163585"/>
            <a:ext cx="1754816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" name="6 Metin kutusu"/>
          <p:cNvSpPr txBox="1"/>
          <p:nvPr/>
        </p:nvSpPr>
        <p:spPr>
          <a:xfrm>
            <a:off x="8426575" y="6277825"/>
            <a:ext cx="640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14</a:t>
            </a:r>
            <a:endParaRPr lang="tr-TR" b="1" dirty="0">
              <a:solidFill>
                <a:schemeClr val="tx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Dikdörtgen 1"/>
          <p:cNvSpPr/>
          <p:nvPr/>
        </p:nvSpPr>
        <p:spPr>
          <a:xfrm>
            <a:off x="0" y="399950"/>
            <a:ext cx="9144000" cy="881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buSzPct val="100000"/>
            </a:pPr>
            <a:r>
              <a:rPr lang="tr-TR" altLang="tr-TR" sz="5400" b="1" dirty="0" smtClean="0">
                <a:solidFill>
                  <a:schemeClr val="bg1"/>
                </a:solidFill>
                <a:latin typeface="Cambria" panose="02040503050406030204" pitchFamily="18" charset="0"/>
                <a:ea typeface="Microsoft YaHei" panose="020B0503020204020204" pitchFamily="34" charset="-122"/>
              </a:rPr>
              <a:t>MAREP</a:t>
            </a:r>
            <a:endParaRPr lang="tr-TR" altLang="tr-TR" sz="5400" b="1" dirty="0">
              <a:solidFill>
                <a:schemeClr val="bg1"/>
              </a:solidFill>
              <a:latin typeface="Cambria" panose="02040503050406030204" pitchFamily="18" charset="0"/>
              <a:ea typeface="Microsoft YaHei" panose="020B0503020204020204" pitchFamily="34" charset="-122"/>
            </a:endParaRPr>
          </a:p>
        </p:txBody>
      </p:sp>
      <p:pic>
        <p:nvPicPr>
          <p:cNvPr id="9" name="8 Resim" descr="diyanetisleri_logo.pn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tretch>
            <a:fillRect/>
          </a:stretch>
        </p:blipFill>
        <p:spPr>
          <a:xfrm>
            <a:off x="7618879" y="81889"/>
            <a:ext cx="1296000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31137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="" xmlns:a16="http://schemas.microsoft.com/office/drawing/2014/main" id="{31EA3418-817C-43D5-985A-4AB64DE3F152}"/>
              </a:ext>
            </a:extLst>
          </p:cNvPr>
          <p:cNvSpPr/>
          <p:nvPr/>
        </p:nvSpPr>
        <p:spPr>
          <a:xfrm>
            <a:off x="209006" y="210544"/>
            <a:ext cx="8746842" cy="1200329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r>
              <a:rPr lang="tr-TR" sz="3600" i="1" dirty="0">
                <a:solidFill>
                  <a:schemeClr val="bg1"/>
                </a:solidFill>
                <a:latin typeface="Cambria" panose="02040503050406030204" pitchFamily="18" charset="0"/>
              </a:rPr>
              <a:t>“</a:t>
            </a:r>
            <a:r>
              <a:rPr lang="tr-TR" sz="3600" dirty="0">
                <a:solidFill>
                  <a:schemeClr val="bg1"/>
                </a:solidFill>
                <a:latin typeface="Cambria" panose="02040503050406030204" pitchFamily="18" charset="0"/>
              </a:rPr>
              <a:t>Şüphesiz biz sana (sorumluluğu) ağır bir söz </a:t>
            </a:r>
            <a:r>
              <a:rPr lang="tr-TR" sz="3600" dirty="0" err="1">
                <a:solidFill>
                  <a:schemeClr val="bg1"/>
                </a:solidFill>
                <a:latin typeface="Cambria" panose="02040503050406030204" pitchFamily="18" charset="0"/>
              </a:rPr>
              <a:t>vahyedeceğiz</a:t>
            </a:r>
            <a:r>
              <a:rPr lang="tr-TR" sz="3600" dirty="0">
                <a:solidFill>
                  <a:schemeClr val="bg1"/>
                </a:solidFill>
                <a:latin typeface="Cambria" panose="02040503050406030204" pitchFamily="18" charset="0"/>
              </a:rPr>
              <a:t>.” </a:t>
            </a:r>
            <a:r>
              <a:rPr lang="tr-TR" sz="3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  </a:t>
            </a:r>
            <a:r>
              <a:rPr lang="tr-TR" sz="3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		</a:t>
            </a:r>
            <a:r>
              <a:rPr lang="tr-TR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(</a:t>
            </a:r>
            <a:r>
              <a:rPr lang="tr-TR" sz="28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Müzzemmil</a:t>
            </a:r>
            <a:r>
              <a:rPr lang="tr-TR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73/5)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1DAEA72E-762F-47F3-A9BD-EC2959279AAD}"/>
              </a:ext>
            </a:extLst>
          </p:cNvPr>
          <p:cNvSpPr/>
          <p:nvPr/>
        </p:nvSpPr>
        <p:spPr>
          <a:xfrm>
            <a:off x="391886" y="2534192"/>
            <a:ext cx="828185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0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“Şüphesiz </a:t>
            </a:r>
            <a:r>
              <a:rPr lang="tr-TR" sz="3000" b="1" dirty="0">
                <a:solidFill>
                  <a:schemeClr val="tx2"/>
                </a:solidFill>
                <a:latin typeface="Cambria" panose="02040503050406030204" pitchFamily="18" charset="0"/>
              </a:rPr>
              <a:t>biz, seni müjdeleyici ve uyarıcı olarak hak ile gönderdik. </a:t>
            </a:r>
            <a:r>
              <a:rPr lang="tr-TR" sz="30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Hiçbir </a:t>
            </a:r>
            <a:r>
              <a:rPr lang="tr-TR" sz="3000" b="1" dirty="0">
                <a:solidFill>
                  <a:schemeClr val="tx2"/>
                </a:solidFill>
                <a:latin typeface="Cambria" panose="02040503050406030204" pitchFamily="18" charset="0"/>
              </a:rPr>
              <a:t>ümmet yoktur ki, aralarında bir uyarıcı gelip </a:t>
            </a:r>
            <a:r>
              <a:rPr lang="tr-TR" sz="30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geçmiş olmasın</a:t>
            </a:r>
            <a:r>
              <a:rPr lang="tr-TR" sz="3000" b="1" i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.”</a:t>
            </a:r>
          </a:p>
          <a:p>
            <a:endParaRPr lang="tr-TR" sz="2000" i="1" dirty="0" smtClean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algn="r"/>
            <a:r>
              <a:rPr lang="tr-TR" sz="2800" dirty="0" smtClean="0">
                <a:solidFill>
                  <a:schemeClr val="tx2"/>
                </a:solidFill>
                <a:latin typeface="Cambria" panose="02040503050406030204" pitchFamily="18" charset="0"/>
              </a:rPr>
              <a:t>(</a:t>
            </a:r>
            <a:r>
              <a:rPr lang="tr-TR" sz="2800" dirty="0" err="1" smtClean="0">
                <a:solidFill>
                  <a:schemeClr val="tx2"/>
                </a:solidFill>
                <a:latin typeface="Cambria" panose="02040503050406030204" pitchFamily="18" charset="0"/>
              </a:rPr>
              <a:t>Fâtır</a:t>
            </a:r>
            <a:r>
              <a:rPr lang="tr-TR" sz="2800" dirty="0" smtClean="0">
                <a:solidFill>
                  <a:schemeClr val="tx2"/>
                </a:solidFill>
                <a:latin typeface="Cambria" panose="02040503050406030204" pitchFamily="18" charset="0"/>
              </a:rPr>
              <a:t>, </a:t>
            </a:r>
            <a:r>
              <a:rPr lang="tr-TR" sz="2800" dirty="0" smtClean="0">
                <a:solidFill>
                  <a:schemeClr val="tx2"/>
                </a:solidFill>
                <a:latin typeface="Cambria" panose="02040503050406030204" pitchFamily="18" charset="0"/>
              </a:rPr>
              <a:t>35/24)</a:t>
            </a:r>
            <a:endParaRPr lang="tr-TR" sz="28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="" xmlns:a16="http://schemas.microsoft.com/office/drawing/2014/main" id="{6A68A209-697A-47DB-A09A-62B17836E52D}"/>
              </a:ext>
            </a:extLst>
          </p:cNvPr>
          <p:cNvSpPr/>
          <p:nvPr/>
        </p:nvSpPr>
        <p:spPr>
          <a:xfrm>
            <a:off x="8506563" y="6307846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02007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="" xmlns:a16="http://schemas.microsoft.com/office/drawing/2014/main" id="{31EA3418-817C-43D5-985A-4AB64DE3F152}"/>
              </a:ext>
            </a:extLst>
          </p:cNvPr>
          <p:cNvSpPr/>
          <p:nvPr/>
        </p:nvSpPr>
        <p:spPr>
          <a:xfrm>
            <a:off x="142529" y="86260"/>
            <a:ext cx="883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dirty="0" smtClean="0">
                <a:solidFill>
                  <a:schemeClr val="bg2"/>
                </a:solidFill>
                <a:latin typeface="Cambria" panose="02040503050406030204" pitchFamily="18" charset="0"/>
              </a:rPr>
              <a:t>Peygamberler tüm insanlığa rehber olarak gönderilmiştir.</a:t>
            </a:r>
            <a:endParaRPr lang="tr-TR" sz="3600" b="1" dirty="0">
              <a:solidFill>
                <a:schemeClr val="bg2"/>
              </a:solidFill>
              <a:latin typeface="Cambria" panose="02040503050406030204" pitchFamily="18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1DAEA72E-762F-47F3-A9BD-EC2959279AAD}"/>
              </a:ext>
            </a:extLst>
          </p:cNvPr>
          <p:cNvSpPr/>
          <p:nvPr/>
        </p:nvSpPr>
        <p:spPr>
          <a:xfrm>
            <a:off x="444138" y="2328507"/>
            <a:ext cx="8203473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b="1" i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“</a:t>
            </a:r>
            <a:r>
              <a:rPr lang="tr-TR" sz="30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Her </a:t>
            </a:r>
            <a:r>
              <a:rPr lang="tr-TR" sz="3000" b="1" dirty="0">
                <a:solidFill>
                  <a:schemeClr val="tx2"/>
                </a:solidFill>
                <a:latin typeface="Cambria" panose="02040503050406030204" pitchFamily="18" charset="0"/>
              </a:rPr>
              <a:t>ümmetin bir peygamberi vardır. </a:t>
            </a:r>
            <a:r>
              <a:rPr lang="tr-TR" sz="30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Onların peygamberi </a:t>
            </a:r>
            <a:r>
              <a:rPr lang="tr-TR" sz="3000" b="1" dirty="0">
                <a:solidFill>
                  <a:schemeClr val="tx2"/>
                </a:solidFill>
                <a:latin typeface="Cambria" panose="02040503050406030204" pitchFamily="18" charset="0"/>
              </a:rPr>
              <a:t>geldiği (tebliğini yaptığı) zaman, aralarında adaletle hükmedilir ve onlara asla zulmedilmez</a:t>
            </a:r>
            <a:r>
              <a:rPr lang="tr-TR" sz="30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.” </a:t>
            </a:r>
          </a:p>
          <a:p>
            <a:pPr algn="r"/>
            <a:r>
              <a:rPr lang="tr-TR" sz="2500" dirty="0" smtClean="0">
                <a:solidFill>
                  <a:schemeClr val="tx2"/>
                </a:solidFill>
                <a:latin typeface="Cambria" panose="02040503050406030204" pitchFamily="18" charset="0"/>
              </a:rPr>
              <a:t>(</a:t>
            </a:r>
            <a:r>
              <a:rPr lang="tr-TR" sz="2500" dirty="0" smtClean="0">
                <a:solidFill>
                  <a:schemeClr val="tx2"/>
                </a:solidFill>
                <a:latin typeface="Cambria" panose="02040503050406030204" pitchFamily="18" charset="0"/>
              </a:rPr>
              <a:t>Yunus, </a:t>
            </a:r>
            <a:r>
              <a:rPr lang="tr-TR" sz="2500" dirty="0" smtClean="0">
                <a:solidFill>
                  <a:schemeClr val="tx2"/>
                </a:solidFill>
                <a:latin typeface="Cambria" panose="02040503050406030204" pitchFamily="18" charset="0"/>
              </a:rPr>
              <a:t>10/47)</a:t>
            </a:r>
            <a:endParaRPr lang="tr-TR" sz="25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="" xmlns:a16="http://schemas.microsoft.com/office/drawing/2014/main" id="{6A68A209-697A-47DB-A09A-62B17836E52D}"/>
              </a:ext>
            </a:extLst>
          </p:cNvPr>
          <p:cNvSpPr/>
          <p:nvPr/>
        </p:nvSpPr>
        <p:spPr>
          <a:xfrm>
            <a:off x="8506563" y="6307846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solidFill>
                  <a:schemeClr val="tx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18662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A9706D9A-8253-475A-BC1E-074E7C937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81" y="-129908"/>
            <a:ext cx="8560191" cy="1458380"/>
          </a:xfrm>
        </p:spPr>
        <p:txBody>
          <a:bodyPr/>
          <a:lstStyle/>
          <a:p>
            <a:pPr algn="ctr"/>
            <a:r>
              <a:rPr lang="tr-TR" sz="2800" b="1" dirty="0" smtClean="0">
                <a:solidFill>
                  <a:schemeClr val="bg2"/>
                </a:solidFill>
                <a:latin typeface="Cambria" panose="02040503050406030204" pitchFamily="18" charset="0"/>
              </a:rPr>
              <a:t>   </a:t>
            </a:r>
            <a:br>
              <a:rPr lang="tr-TR" sz="2800" b="1" dirty="0" smtClean="0">
                <a:solidFill>
                  <a:schemeClr val="bg2"/>
                </a:solidFill>
                <a:latin typeface="Cambria" panose="02040503050406030204" pitchFamily="18" charset="0"/>
              </a:rPr>
            </a:br>
            <a:r>
              <a:rPr lang="tr-TR" sz="3600" dirty="0" smtClean="0">
                <a:solidFill>
                  <a:schemeClr val="bg2"/>
                </a:solidFill>
                <a:latin typeface="Cambria" panose="02040503050406030204" pitchFamily="18" charset="0"/>
              </a:rPr>
              <a:t>Hz. Muhammed, </a:t>
            </a:r>
            <a:r>
              <a:rPr lang="tr-TR" sz="3600" dirty="0">
                <a:solidFill>
                  <a:schemeClr val="bg2"/>
                </a:solidFill>
                <a:latin typeface="Cambria" panose="02040503050406030204" pitchFamily="18" charset="0"/>
              </a:rPr>
              <a:t>Allah'ın elçisi ve peygamberlerin sonuncusudur</a:t>
            </a:r>
            <a:r>
              <a:rPr lang="tr-TR" sz="3600" dirty="0" smtClean="0">
                <a:solidFill>
                  <a:schemeClr val="bg2"/>
                </a:solidFill>
                <a:latin typeface="Cambria" panose="02040503050406030204" pitchFamily="18" charset="0"/>
              </a:rPr>
              <a:t>. </a:t>
            </a:r>
            <a:endParaRPr lang="tr-TR" sz="3600" dirty="0">
              <a:solidFill>
                <a:schemeClr val="bg2"/>
              </a:solidFill>
              <a:latin typeface="Cambria" panose="020405030504060302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46428CF3-8374-4852-A835-14D18D0FC59C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457200" y="2028590"/>
            <a:ext cx="8229240" cy="4252940"/>
          </a:xfrm>
        </p:spPr>
        <p:txBody>
          <a:bodyPr/>
          <a:lstStyle/>
          <a:p>
            <a:pPr algn="just"/>
            <a:r>
              <a:rPr lang="tr-TR" sz="2800" b="1" dirty="0">
                <a:solidFill>
                  <a:schemeClr val="tx2"/>
                </a:solidFill>
                <a:latin typeface="Cambria" panose="02040503050406030204" pitchFamily="18" charset="0"/>
              </a:rPr>
              <a:t>“</a:t>
            </a:r>
            <a:r>
              <a:rPr lang="tr-TR" sz="3000" b="1" dirty="0">
                <a:solidFill>
                  <a:schemeClr val="tx2"/>
                </a:solidFill>
                <a:latin typeface="Cambria" panose="02040503050406030204" pitchFamily="18" charset="0"/>
              </a:rPr>
              <a:t>Biz, Kur'an'ı sana, güçlük çekesin diye değil, ancak Allah'tan korkanlara bir öğüt olsun diye indirdik</a:t>
            </a:r>
            <a:r>
              <a:rPr lang="tr-TR" sz="28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” </a:t>
            </a:r>
          </a:p>
          <a:p>
            <a:pPr algn="r"/>
            <a:r>
              <a:rPr lang="tr-TR" sz="2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(</a:t>
            </a:r>
            <a:r>
              <a:rPr lang="tr-TR" sz="2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Taha, </a:t>
            </a:r>
            <a:r>
              <a:rPr lang="tr-TR" sz="2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20/2)</a:t>
            </a:r>
            <a:r>
              <a:rPr lang="tr-TR" sz="2800" dirty="0" smtClean="0">
                <a:solidFill>
                  <a:schemeClr val="tx2"/>
                </a:solidFill>
                <a:latin typeface="Cambria" panose="02040503050406030204" pitchFamily="18" charset="0"/>
              </a:rPr>
              <a:t> </a:t>
            </a:r>
          </a:p>
          <a:p>
            <a:pPr algn="just"/>
            <a:endParaRPr lang="tr-TR" sz="2800" dirty="0" smtClean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algn="just"/>
            <a:endParaRPr lang="tr-TR" sz="2800" dirty="0" smtClean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algn="just"/>
            <a:r>
              <a:rPr lang="tr-TR" sz="2800" i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“</a:t>
            </a:r>
            <a:r>
              <a:rPr lang="tr-TR" sz="3000" b="1" i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Sözlerin en doğrusu, Allah’ın kelâmı; rehberliğin en güzeli ise Muhammed’in (sav) rehberliğidir</a:t>
            </a:r>
            <a:r>
              <a:rPr lang="tr-TR" sz="2800" i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.”</a:t>
            </a:r>
            <a:r>
              <a:rPr lang="tr-TR" sz="2800" dirty="0" smtClean="0">
                <a:solidFill>
                  <a:schemeClr val="tx2"/>
                </a:solidFill>
                <a:latin typeface="Cambria" panose="02040503050406030204" pitchFamily="18" charset="0"/>
              </a:rPr>
              <a:t> </a:t>
            </a:r>
          </a:p>
          <a:p>
            <a:pPr algn="r"/>
            <a:r>
              <a:rPr lang="tr-TR" sz="2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(</a:t>
            </a:r>
            <a:r>
              <a:rPr lang="tr-TR" sz="2400" dirty="0" err="1" smtClean="0">
                <a:solidFill>
                  <a:schemeClr val="tx2"/>
                </a:solidFill>
                <a:latin typeface="Cambria" panose="02040503050406030204" pitchFamily="18" charset="0"/>
              </a:rPr>
              <a:t>Nesâî</a:t>
            </a:r>
            <a:r>
              <a:rPr lang="tr-TR" sz="2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, </a:t>
            </a:r>
            <a:r>
              <a:rPr lang="tr-TR" sz="2400" dirty="0" err="1" smtClean="0">
                <a:solidFill>
                  <a:schemeClr val="tx2"/>
                </a:solidFill>
                <a:latin typeface="Cambria" panose="02040503050406030204" pitchFamily="18" charset="0"/>
              </a:rPr>
              <a:t>Salâtü’l</a:t>
            </a:r>
            <a:r>
              <a:rPr lang="tr-TR" sz="2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-</a:t>
            </a:r>
            <a:r>
              <a:rPr lang="tr-TR" sz="2400" dirty="0" err="1" smtClean="0">
                <a:solidFill>
                  <a:schemeClr val="tx2"/>
                </a:solidFill>
                <a:latin typeface="Cambria" panose="02040503050406030204" pitchFamily="18" charset="0"/>
              </a:rPr>
              <a:t>îdeyn</a:t>
            </a:r>
            <a:r>
              <a:rPr lang="tr-TR" sz="2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, 22)</a:t>
            </a:r>
          </a:p>
          <a:p>
            <a:pPr algn="just"/>
            <a:endParaRPr lang="tr-TR" sz="3200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tr-TR" sz="3200" b="1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="" xmlns:a16="http://schemas.microsoft.com/office/drawing/2014/main" id="{08262A1C-B90A-4C79-8559-E47D34824ACE}"/>
              </a:ext>
            </a:extLst>
          </p:cNvPr>
          <p:cNvSpPr/>
          <p:nvPr/>
        </p:nvSpPr>
        <p:spPr>
          <a:xfrm>
            <a:off x="8492754" y="6281222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chemeClr val="tx2"/>
                </a:solidFill>
                <a:latin typeface="Cambria" panose="02040503050406030204" pitchFamily="18" charset="0"/>
              </a:rPr>
              <a:t>4 </a:t>
            </a:r>
            <a:endParaRPr lang="tr-T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346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soru işareti ile ilgili g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58938" y="1427117"/>
            <a:ext cx="4676502" cy="512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="" xmlns:a16="http://schemas.microsoft.com/office/drawing/2014/main" id="{A9706D9A-8253-475A-BC1E-074E7C937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81" y="222068"/>
            <a:ext cx="8560191" cy="1106403"/>
          </a:xfrm>
        </p:spPr>
        <p:txBody>
          <a:bodyPr/>
          <a:lstStyle/>
          <a:p>
            <a:pPr algn="ctr"/>
            <a:r>
              <a:rPr lang="tr-TR" sz="1800" i="1" dirty="0" smtClean="0"/>
              <a:t/>
            </a:r>
            <a:br>
              <a:rPr lang="tr-TR" sz="1800" i="1" dirty="0" smtClean="0"/>
            </a:br>
            <a:r>
              <a:rPr lang="tr-TR" sz="1800" i="1" dirty="0"/>
              <a:t/>
            </a:r>
            <a:br>
              <a:rPr lang="tr-TR" sz="1800" i="1" dirty="0"/>
            </a:br>
            <a:r>
              <a:rPr lang="tr-TR" sz="1800" i="1" dirty="0" smtClean="0"/>
              <a:t/>
            </a:r>
            <a:br>
              <a:rPr lang="tr-TR" sz="1800" i="1" dirty="0" smtClean="0"/>
            </a:br>
            <a:r>
              <a:rPr lang="tr-TR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Kur’an</a:t>
            </a:r>
            <a:r>
              <a:rPr lang="tr-TR" dirty="0" smtClean="0">
                <a:solidFill>
                  <a:schemeClr val="bg1"/>
                </a:solidFill>
                <a:latin typeface="Cambria" panose="02040503050406030204" pitchFamily="18" charset="0"/>
              </a:rPr>
              <a:t> bize ne söylüyor?</a:t>
            </a:r>
            <a:r>
              <a:rPr lang="tr-TR" dirty="0">
                <a:latin typeface="Cambria" panose="02040503050406030204" pitchFamily="18" charset="0"/>
              </a:rPr>
              <a:t> </a:t>
            </a:r>
            <a:r>
              <a:rPr lang="tr-TR" sz="1800" dirty="0"/>
              <a:t/>
            </a:r>
            <a:br>
              <a:rPr lang="tr-TR" sz="1800" dirty="0"/>
            </a:br>
            <a:r>
              <a:rPr lang="tr-TR" sz="1800" b="1" dirty="0" smtClean="0">
                <a:solidFill>
                  <a:schemeClr val="bg2"/>
                </a:solidFill>
                <a:latin typeface="Cambria" panose="02040503050406030204" pitchFamily="18" charset="0"/>
              </a:rPr>
              <a:t>   </a:t>
            </a:r>
            <a:br>
              <a:rPr lang="tr-TR" sz="1800" b="1" dirty="0" smtClean="0">
                <a:solidFill>
                  <a:schemeClr val="bg2"/>
                </a:solidFill>
                <a:latin typeface="Cambria" panose="02040503050406030204" pitchFamily="18" charset="0"/>
              </a:rPr>
            </a:br>
            <a:r>
              <a:rPr lang="tr-TR" sz="3200" dirty="0" smtClean="0">
                <a:solidFill>
                  <a:schemeClr val="bg2"/>
                </a:solidFill>
                <a:latin typeface="Cambria" panose="02040503050406030204" pitchFamily="18" charset="0"/>
              </a:rPr>
              <a:t> </a:t>
            </a:r>
            <a:endParaRPr lang="tr-TR" sz="3200" dirty="0">
              <a:solidFill>
                <a:schemeClr val="bg2"/>
              </a:solidFill>
              <a:latin typeface="Cambria" panose="02040503050406030204" pitchFamily="18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5176" y="1436914"/>
            <a:ext cx="4692770" cy="5120639"/>
          </a:xfrm>
          <a:prstGeom prst="rect">
            <a:avLst/>
          </a:prstGeom>
        </p:spPr>
      </p:pic>
      <p:sp>
        <p:nvSpPr>
          <p:cNvPr id="4" name="Dikdörtgen 3">
            <a:extLst>
              <a:ext uri="{FF2B5EF4-FFF2-40B4-BE49-F238E27FC236}">
                <a16:creationId xmlns="" xmlns:a16="http://schemas.microsoft.com/office/drawing/2014/main" id="{08262A1C-B90A-4C79-8559-E47D34824ACE}"/>
              </a:ext>
            </a:extLst>
          </p:cNvPr>
          <p:cNvSpPr/>
          <p:nvPr/>
        </p:nvSpPr>
        <p:spPr>
          <a:xfrm>
            <a:off x="8492754" y="6281222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5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10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273600"/>
            <a:ext cx="9040482" cy="1144800"/>
          </a:xfrm>
        </p:spPr>
        <p:txBody>
          <a:bodyPr/>
          <a:lstStyle/>
          <a:p>
            <a:pPr algn="ctr"/>
            <a:r>
              <a:rPr lang="tr-TR" sz="32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“İnmemiştir hele Kuran şunu hakkıyla bilin, </a:t>
            </a:r>
            <a:br>
              <a:rPr lang="tr-TR" sz="3200" b="1" dirty="0" smtClean="0">
                <a:solidFill>
                  <a:schemeClr val="bg1"/>
                </a:solidFill>
                <a:latin typeface="Cambria" panose="02040503050406030204" pitchFamily="18" charset="0"/>
              </a:rPr>
            </a:br>
            <a:r>
              <a:rPr lang="tr-TR" sz="32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ne mezarlıkta okunmak ne de fal bakmak için.” </a:t>
            </a:r>
            <a:r>
              <a:rPr lang="tr-TR" sz="3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/>
            </a:r>
            <a:br>
              <a:rPr lang="tr-TR" sz="3000" b="1" dirty="0" smtClean="0">
                <a:solidFill>
                  <a:schemeClr val="bg1"/>
                </a:solidFill>
                <a:latin typeface="Cambria" panose="02040503050406030204" pitchFamily="18" charset="0"/>
              </a:rPr>
            </a:br>
            <a:r>
              <a:rPr lang="tr-TR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</a:t>
            </a:r>
            <a:r>
              <a:rPr lang="tr-TR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  <a:r>
              <a:rPr lang="tr-TR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Akif Ersoy</a:t>
            </a:r>
            <a:endParaRPr lang="tr-TR" sz="2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983843" y="2189254"/>
            <a:ext cx="674585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000" b="1" dirty="0">
                <a:solidFill>
                  <a:schemeClr val="tx2"/>
                </a:solidFill>
                <a:latin typeface="Cambria" panose="02040503050406030204" pitchFamily="18" charset="0"/>
              </a:rPr>
              <a:t>Kur’an’ın temel </a:t>
            </a:r>
            <a:r>
              <a:rPr lang="tr-TR" sz="30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konuları: …...………</a:t>
            </a:r>
          </a:p>
          <a:p>
            <a:endParaRPr lang="tr-TR" sz="3000" b="1" dirty="0" smtClean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r>
              <a:rPr lang="tr-TR" sz="30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Kur’an’ın ilk </a:t>
            </a:r>
            <a:r>
              <a:rPr lang="tr-TR" sz="3000" b="1" dirty="0" err="1" smtClean="0">
                <a:solidFill>
                  <a:schemeClr val="tx2"/>
                </a:solidFill>
                <a:latin typeface="Cambria" panose="02040503050406030204" pitchFamily="18" charset="0"/>
              </a:rPr>
              <a:t>sûresinin</a:t>
            </a:r>
            <a:r>
              <a:rPr lang="tr-TR" sz="30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 ismi   ………. </a:t>
            </a:r>
          </a:p>
          <a:p>
            <a:endParaRPr lang="tr-TR" sz="3000" b="1" dirty="0" smtClean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r>
              <a:rPr lang="tr-TR" sz="30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Kur’an’ın </a:t>
            </a:r>
            <a:r>
              <a:rPr lang="tr-TR" sz="3000" b="1" dirty="0">
                <a:solidFill>
                  <a:schemeClr val="tx2"/>
                </a:solidFill>
                <a:latin typeface="Cambria" panose="02040503050406030204" pitchFamily="18" charset="0"/>
              </a:rPr>
              <a:t>son </a:t>
            </a:r>
            <a:r>
              <a:rPr lang="tr-TR" sz="3000" b="1" dirty="0" err="1">
                <a:solidFill>
                  <a:schemeClr val="tx2"/>
                </a:solidFill>
                <a:latin typeface="Cambria" panose="02040503050406030204" pitchFamily="18" charset="0"/>
              </a:rPr>
              <a:t>sûresinin</a:t>
            </a:r>
            <a:r>
              <a:rPr lang="tr-TR" sz="3000" b="1" dirty="0">
                <a:solidFill>
                  <a:schemeClr val="tx2"/>
                </a:solidFill>
                <a:latin typeface="Cambria" panose="02040503050406030204" pitchFamily="18" charset="0"/>
              </a:rPr>
              <a:t> </a:t>
            </a:r>
            <a:r>
              <a:rPr lang="tr-TR" sz="30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ismi………..</a:t>
            </a:r>
          </a:p>
          <a:p>
            <a:endParaRPr lang="tr-TR" sz="3000" b="1" dirty="0" smtClean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r>
              <a:rPr lang="tr-TR" sz="3000" b="1" dirty="0">
                <a:solidFill>
                  <a:schemeClr val="tx2"/>
                </a:solidFill>
                <a:latin typeface="Cambria" panose="02040503050406030204" pitchFamily="18" charset="0"/>
              </a:rPr>
              <a:t>K</a:t>
            </a:r>
            <a:r>
              <a:rPr lang="tr-TR" sz="30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ur’an’dan </a:t>
            </a:r>
            <a:r>
              <a:rPr lang="tr-TR" sz="3000" b="1" dirty="0">
                <a:solidFill>
                  <a:schemeClr val="tx2"/>
                </a:solidFill>
                <a:latin typeface="Cambria" panose="02040503050406030204" pitchFamily="18" charset="0"/>
              </a:rPr>
              <a:t>bir dua </a:t>
            </a:r>
            <a:r>
              <a:rPr lang="tr-TR" sz="30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örneği……………</a:t>
            </a:r>
          </a:p>
          <a:p>
            <a:endParaRPr lang="tr-TR" sz="2800" b="1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="" xmlns:a16="http://schemas.microsoft.com/office/drawing/2014/main" id="{6A68A209-697A-47DB-A09A-62B17836E52D}"/>
              </a:ext>
            </a:extLst>
          </p:cNvPr>
          <p:cNvSpPr/>
          <p:nvPr/>
        </p:nvSpPr>
        <p:spPr>
          <a:xfrm>
            <a:off x="8506563" y="6307846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solidFill>
                  <a:schemeClr val="tx2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29125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chemeClr val="bg1"/>
                </a:solidFill>
                <a:latin typeface="Cambria" panose="02040503050406030204" pitchFamily="18" charset="0"/>
              </a:rPr>
              <a:t>Bir </a:t>
            </a:r>
            <a:r>
              <a:rPr lang="tr-TR" dirty="0" smtClean="0">
                <a:solidFill>
                  <a:schemeClr val="bg1"/>
                </a:solidFill>
                <a:latin typeface="Cambria" panose="02040503050406030204" pitchFamily="18" charset="0"/>
              </a:rPr>
              <a:t>Hikâye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/>
          </p:nvPr>
        </p:nvSpPr>
        <p:spPr>
          <a:xfrm>
            <a:off x="370938" y="1508760"/>
            <a:ext cx="8229240" cy="5052060"/>
          </a:xfrm>
        </p:spPr>
        <p:txBody>
          <a:bodyPr/>
          <a:lstStyle/>
          <a:p>
            <a:pPr algn="just"/>
            <a:r>
              <a:rPr lang="tr-TR" sz="2800" b="1" dirty="0">
                <a:solidFill>
                  <a:schemeClr val="tx2"/>
                </a:solidFill>
                <a:latin typeface="Cambria" panose="02040503050406030204" pitchFamily="18" charset="0"/>
              </a:rPr>
              <a:t>Osman Bey bir gün Şeyh </a:t>
            </a:r>
            <a:r>
              <a:rPr lang="tr-TR" sz="2800" b="1" dirty="0" err="1">
                <a:solidFill>
                  <a:schemeClr val="tx2"/>
                </a:solidFill>
                <a:latin typeface="Cambria" panose="02040503050406030204" pitchFamily="18" charset="0"/>
              </a:rPr>
              <a:t>Edebali’nin</a:t>
            </a:r>
            <a:r>
              <a:rPr lang="tr-TR" sz="2800" b="1" dirty="0">
                <a:solidFill>
                  <a:schemeClr val="tx2"/>
                </a:solidFill>
                <a:latin typeface="Cambria" panose="02040503050406030204" pitchFamily="18" charset="0"/>
              </a:rPr>
              <a:t> </a:t>
            </a:r>
            <a:r>
              <a:rPr lang="tr-TR" sz="28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evine </a:t>
            </a:r>
            <a:r>
              <a:rPr lang="tr-TR" sz="2800" b="1" dirty="0">
                <a:solidFill>
                  <a:schemeClr val="tx2"/>
                </a:solidFill>
                <a:latin typeface="Cambria" panose="02040503050406030204" pitchFamily="18" charset="0"/>
              </a:rPr>
              <a:t>misafir </a:t>
            </a:r>
            <a:r>
              <a:rPr lang="tr-TR" sz="28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olur. Gece olunca </a:t>
            </a:r>
            <a:r>
              <a:rPr lang="tr-TR" sz="2800" b="1" dirty="0">
                <a:solidFill>
                  <a:schemeClr val="tx2"/>
                </a:solidFill>
                <a:latin typeface="Cambria" panose="02040503050406030204" pitchFamily="18" charset="0"/>
              </a:rPr>
              <a:t>istirahat etmek üzere odasına </a:t>
            </a:r>
            <a:r>
              <a:rPr lang="tr-TR" sz="28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çekilir. Tam yatmak </a:t>
            </a:r>
            <a:r>
              <a:rPr lang="tr-TR" sz="2800" b="1" dirty="0">
                <a:solidFill>
                  <a:schemeClr val="tx2"/>
                </a:solidFill>
                <a:latin typeface="Cambria" panose="02040503050406030204" pitchFamily="18" charset="0"/>
              </a:rPr>
              <a:t>üzereyken </a:t>
            </a:r>
            <a:r>
              <a:rPr lang="tr-TR" sz="28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gözüne duvarda asılı duran Kuran-ı Kerim ilişir. Saygısından </a:t>
            </a:r>
            <a:r>
              <a:rPr lang="tr-TR" sz="2800" b="1" dirty="0">
                <a:solidFill>
                  <a:schemeClr val="tx2"/>
                </a:solidFill>
                <a:latin typeface="Cambria" panose="02040503050406030204" pitchFamily="18" charset="0"/>
              </a:rPr>
              <a:t>dolayı </a:t>
            </a:r>
            <a:r>
              <a:rPr lang="tr-TR" sz="28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ayaklarını uzatıp yatıp uyuyamaz. Kuran'ı </a:t>
            </a:r>
            <a:r>
              <a:rPr lang="tr-TR" sz="2800" b="1" dirty="0">
                <a:solidFill>
                  <a:schemeClr val="tx2"/>
                </a:solidFill>
                <a:latin typeface="Cambria" panose="02040503050406030204" pitchFamily="18" charset="0"/>
              </a:rPr>
              <a:t>alıp okumaya </a:t>
            </a:r>
            <a:r>
              <a:rPr lang="tr-TR" sz="28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başlar ve o </a:t>
            </a:r>
            <a:r>
              <a:rPr lang="tr-TR" sz="2800" b="1" dirty="0">
                <a:solidFill>
                  <a:schemeClr val="tx2"/>
                </a:solidFill>
                <a:latin typeface="Cambria" panose="02040503050406030204" pitchFamily="18" charset="0"/>
              </a:rPr>
              <a:t>gece sabaha kadar </a:t>
            </a:r>
            <a:r>
              <a:rPr lang="tr-TR" sz="28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Kuran okur. Bu tilavet tam </a:t>
            </a:r>
            <a:r>
              <a:rPr lang="tr-TR" sz="28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6 saat </a:t>
            </a:r>
            <a:r>
              <a:rPr lang="tr-TR" sz="28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sürer. </a:t>
            </a:r>
          </a:p>
          <a:p>
            <a:pPr algn="just"/>
            <a:endParaRPr lang="tr-TR" sz="2800" b="1" dirty="0" smtClean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algn="just"/>
            <a:r>
              <a:rPr lang="tr-TR" sz="28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Allah Teâla hikmetinin bir eseri olarak Osman </a:t>
            </a:r>
            <a:r>
              <a:rPr lang="tr-TR" sz="2800" b="1" dirty="0">
                <a:solidFill>
                  <a:schemeClr val="tx2"/>
                </a:solidFill>
                <a:latin typeface="Cambria" panose="02040503050406030204" pitchFamily="18" charset="0"/>
              </a:rPr>
              <a:t>Gazi Han'ın Kuran'a </a:t>
            </a:r>
            <a:r>
              <a:rPr lang="tr-TR" sz="28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olan bu saygısından </a:t>
            </a:r>
            <a:r>
              <a:rPr lang="tr-TR" sz="2800" b="1" dirty="0">
                <a:solidFill>
                  <a:schemeClr val="tx2"/>
                </a:solidFill>
                <a:latin typeface="Cambria" panose="02040503050406030204" pitchFamily="18" charset="0"/>
              </a:rPr>
              <a:t>dolayı her okuduğu saate 1 asır </a:t>
            </a:r>
            <a:r>
              <a:rPr lang="tr-TR" sz="28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lütfetmiş, </a:t>
            </a:r>
            <a:r>
              <a:rPr lang="tr-TR" sz="2800" b="1" dirty="0">
                <a:solidFill>
                  <a:schemeClr val="tx2"/>
                </a:solidFill>
                <a:latin typeface="Cambria" panose="02040503050406030204" pitchFamily="18" charset="0"/>
              </a:rPr>
              <a:t>hanedanı </a:t>
            </a:r>
            <a:r>
              <a:rPr lang="tr-TR" sz="2800" b="1" dirty="0">
                <a:solidFill>
                  <a:srgbClr val="FF0000"/>
                </a:solidFill>
                <a:latin typeface="Cambria" panose="02040503050406030204" pitchFamily="18" charset="0"/>
              </a:rPr>
              <a:t>6 </a:t>
            </a:r>
            <a:r>
              <a:rPr lang="tr-TR" sz="28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asır </a:t>
            </a:r>
            <a:r>
              <a:rPr lang="tr-TR" sz="28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boyunca cihana hükmetmiştir. </a:t>
            </a:r>
            <a:endParaRPr lang="tr-TR" sz="2800" b="1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algn="just"/>
            <a:endParaRPr lang="tr-TR" sz="2400" dirty="0">
              <a:latin typeface="Cambria" panose="02040503050406030204" pitchFamily="18" charset="0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="" xmlns:a16="http://schemas.microsoft.com/office/drawing/2014/main" id="{6A68A209-697A-47DB-A09A-62B17836E52D}"/>
              </a:ext>
            </a:extLst>
          </p:cNvPr>
          <p:cNvSpPr/>
          <p:nvPr/>
        </p:nvSpPr>
        <p:spPr>
          <a:xfrm>
            <a:off x="8506563" y="6307846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solidFill>
                  <a:schemeClr val="tx2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83393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YOL GÖSTERENİM VAR</a:t>
            </a:r>
            <a:endParaRPr lang="tr-TR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="" xmlns:a16="http://schemas.microsoft.com/office/drawing/2014/main" id="{6A68A209-697A-47DB-A09A-62B17836E52D}"/>
              </a:ext>
            </a:extLst>
          </p:cNvPr>
          <p:cNvSpPr/>
          <p:nvPr/>
        </p:nvSpPr>
        <p:spPr>
          <a:xfrm>
            <a:off x="8506563" y="6307846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solidFill>
                  <a:schemeClr val="tx2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8</a:t>
            </a:r>
            <a:endParaRPr lang="tr-TR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205739" y="2849160"/>
            <a:ext cx="8846820" cy="1905720"/>
          </a:xfrm>
          <a:prstGeom prst="rect">
            <a:avLst/>
          </a:prstGeom>
        </p:spPr>
        <p:txBody>
          <a:bodyPr lIns="0" tIns="0" rIns="0" bIns="0" anchor="ctr"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tr-TR" sz="28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“</a:t>
            </a:r>
            <a:r>
              <a:rPr lang="tr-TR" sz="3000" b="1" dirty="0" err="1" smtClean="0">
                <a:solidFill>
                  <a:schemeClr val="tx2"/>
                </a:solidFill>
                <a:latin typeface="Cambria" panose="02040503050406030204" pitchFamily="18" charset="0"/>
              </a:rPr>
              <a:t>Andolsun</a:t>
            </a:r>
            <a:r>
              <a:rPr lang="tr-TR" sz="30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, Allah’ın </a:t>
            </a:r>
            <a:r>
              <a:rPr lang="tr-TR" sz="3000" b="1" dirty="0" err="1" smtClean="0">
                <a:solidFill>
                  <a:schemeClr val="tx2"/>
                </a:solidFill>
                <a:latin typeface="Cambria" panose="02040503050406030204" pitchFamily="18" charset="0"/>
              </a:rPr>
              <a:t>Resûlü’nde</a:t>
            </a:r>
            <a:r>
              <a:rPr lang="tr-TR" sz="30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 sizin için; Allah’a ve </a:t>
            </a:r>
            <a:r>
              <a:rPr lang="tr-TR" sz="3000" b="1" dirty="0" err="1" smtClean="0">
                <a:solidFill>
                  <a:schemeClr val="tx2"/>
                </a:solidFill>
                <a:latin typeface="Cambria" panose="02040503050406030204" pitchFamily="18" charset="0"/>
              </a:rPr>
              <a:t>âhiret</a:t>
            </a:r>
            <a:r>
              <a:rPr lang="tr-TR" sz="30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  gününe kavuşmayı uman, Allah’ı çok zikreden kimseler için güzel bir örnek vardır.”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tr-TR" sz="30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							 </a:t>
            </a:r>
            <a:r>
              <a:rPr lang="tr-TR" sz="2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(</a:t>
            </a:r>
            <a:r>
              <a:rPr lang="tr-TR" sz="2400" dirty="0" err="1" smtClean="0">
                <a:solidFill>
                  <a:schemeClr val="tx2"/>
                </a:solidFill>
                <a:latin typeface="Cambria" panose="02040503050406030204" pitchFamily="18" charset="0"/>
              </a:rPr>
              <a:t>Ahzâb</a:t>
            </a:r>
            <a:r>
              <a:rPr lang="tr-TR" sz="2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, 33/21)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j-ea"/>
                <a:cs typeface="+mj-cs"/>
              </a:rPr>
              <a:t>Hadis??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 panose="020405030504060302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215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s://dosyalar.diyanet.gov.tr/anasayfa/UserFiles/Document/Images/423d0545-7f55-4ae7-a8b9-a9ce7372b941_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18399"/>
            <a:ext cx="9144000" cy="51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14985"/>
            <a:ext cx="8229240" cy="11448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bg1"/>
                </a:solidFill>
                <a:latin typeface="Cambria" panose="02040503050406030204" pitchFamily="18" charset="0"/>
              </a:rPr>
              <a:t>Bizim İçin En Güzel Örnek  </a:t>
            </a:r>
            <a:r>
              <a:rPr lang="tr-TR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Rasûlüllah’tır</a:t>
            </a:r>
            <a:r>
              <a:rPr lang="tr-TR" dirty="0" smtClean="0">
                <a:solidFill>
                  <a:schemeClr val="bg1"/>
                </a:solidFill>
                <a:latin typeface="Cambria" panose="02040503050406030204" pitchFamily="18" charset="0"/>
              </a:rPr>
              <a:t>… </a:t>
            </a:r>
            <a:endParaRPr lang="tr-TR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="" xmlns:a16="http://schemas.microsoft.com/office/drawing/2014/main" id="{6A68A209-697A-47DB-A09A-62B17836E52D}"/>
              </a:ext>
            </a:extLst>
          </p:cNvPr>
          <p:cNvSpPr/>
          <p:nvPr/>
        </p:nvSpPr>
        <p:spPr>
          <a:xfrm>
            <a:off x="8506563" y="6307846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solidFill>
                  <a:schemeClr val="tx2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9</a:t>
            </a:r>
            <a:endParaRPr lang="tr-TR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617220" y="4987449"/>
            <a:ext cx="8046720" cy="1905720"/>
          </a:xfrm>
          <a:prstGeom prst="rect">
            <a:avLst/>
          </a:prstGeom>
        </p:spPr>
        <p:txBody>
          <a:bodyPr lIns="0" tIns="0" rIns="0" bIns="0" anchor="ctr"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“</a:t>
            </a:r>
            <a:r>
              <a:rPr lang="tr-TR" sz="3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Peygamber size ne verirse onu alın, neyi yasaklarsa ondan da sakının.”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						</a:t>
            </a:r>
            <a:r>
              <a:rPr lang="tr-TR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(</a:t>
            </a:r>
            <a:r>
              <a:rPr lang="tr-TR" sz="2400" b="1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Haşr</a:t>
            </a:r>
            <a:r>
              <a:rPr lang="tr-TR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, 59/21)</a:t>
            </a:r>
          </a:p>
        </p:txBody>
      </p:sp>
    </p:spTree>
    <p:extLst>
      <p:ext uri="{BB962C8B-B14F-4D97-AF65-F5344CB8AC3E}">
        <p14:creationId xmlns:p14="http://schemas.microsoft.com/office/powerpoint/2010/main" xmlns="" val="238215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4a2ce632-3ebe-48ff-a8b1-ed342ea1f401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Denetimli Serbestlik</TermName>
          <TermId xmlns="http://schemas.microsoft.com/office/infopath/2007/PartnerControls">00f81c4c-e8cf-4095-a259-ccafffc74d10</TermId>
        </TermInfo>
      </Terms>
    </TaxKeywordTaxHTField>
    <AlternateThumbnailUrl xmlns="http://schemas.microsoft.com/sharepoint/v3">
      <Url xsi:nil="true"/>
      <Description xsi:nil="true"/>
    </AlternateThumbnailUrl>
    <Resim xmlns="52ffd165-b559-4e69-b764-6d356011be50">
      <Url xsi:nil="true"/>
      <Description xsi:nil="true"/>
    </Resim>
    <ImageCreateDate xmlns="http://schemas.microsoft.com/sharepoint/v3" xsi:nil="true"/>
    <TaxCatchAll xmlns="4a2ce632-3ebe-48ff-a8b1-ed342ea1f401">
      <Value>344</Value>
    </TaxCatchAll>
    <Description xmlns="http://schemas.microsoft.com/sharepoint/v3" xsi:nil="true"/>
    <_dlc_DocId xmlns="4a2ce632-3ebe-48ff-a8b1-ed342ea1f401">DKFT66RQZEX3-1503943817-592</_dlc_DocId>
    <_dlc_DocIdUrl xmlns="4a2ce632-3ebe-48ff-a8b1-ed342ea1f401">
      <Url>https://dinhizmetleri.diyanet.gov.tr/_layouts/15/DocIdRedir.aspx?ID=DKFT66RQZEX3-1503943817-592</Url>
      <Description>DKFT66RQZEX3-1503943817-592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Picture" ma:contentTypeID="0x01010200BD44E9675BE42941B71C78D0B698AB9C" ma:contentTypeVersion="10" ma:contentTypeDescription="Upload an image or a photograph." ma:contentTypeScope="" ma:versionID="65d2fa8ee899d8a905174bb288d2c168">
  <xsd:schema xmlns:xsd="http://www.w3.org/2001/XMLSchema" xmlns:xs="http://www.w3.org/2001/XMLSchema" xmlns:p="http://schemas.microsoft.com/office/2006/metadata/properties" xmlns:ns1="http://schemas.microsoft.com/sharepoint/v3" xmlns:ns2="52ffd165-b559-4e69-b764-6d356011be50" xmlns:ns3="4a2ce632-3ebe-48ff-a8b1-ed342ea1f401" targetNamespace="http://schemas.microsoft.com/office/2006/metadata/properties" ma:root="true" ma:fieldsID="1d64fbf255ebb36658ecd3d994b80328" ns1:_="" ns2:_="" ns3:_="">
    <xsd:import namespace="http://schemas.microsoft.com/sharepoint/v3"/>
    <xsd:import namespace="52ffd165-b559-4e69-b764-6d356011be50"/>
    <xsd:import namespace="4a2ce632-3ebe-48ff-a8b1-ed342ea1f401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  <xsd:element ref="ns2:Resim" minOccurs="0"/>
                <xsd:element ref="ns3:SharedWithUsers" minOccurs="0"/>
                <xsd:element ref="ns3:_dlc_DocId" minOccurs="0"/>
                <xsd:element ref="ns3:_dlc_DocIdUrl" minOccurs="0"/>
                <xsd:element ref="ns3:_dlc_DocIdPersistId" minOccurs="0"/>
                <xsd:element ref="ns3:TaxKeywordTaxHTField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11" nillable="true" ma:displayName="Picture Width" ma:internalName="ImageWidth" ma:readOnly="true">
      <xsd:simpleType>
        <xsd:restriction base="dms:Unknown"/>
      </xsd:simpleType>
    </xsd:element>
    <xsd:element name="ImageHeight" ma:index="12" nillable="true" ma:displayName="Picture Height" ma:internalName="ImageHeight" ma:readOnly="true">
      <xsd:simpleType>
        <xsd:restriction base="dms:Unknown"/>
      </xsd:simpleType>
    </xsd:element>
    <xsd:element name="ImageCreateDate" ma:index="13" nillable="true" ma:displayName="Date Picture Taken" ma:format="DateTime" ma:hidden="true" ma:internalName="ImageCreateDate">
      <xsd:simpleType>
        <xsd:restriction base="dms:DateTime"/>
      </xsd:simpleType>
    </xsd:element>
    <xsd:element name="Description" ma:index="14" nillable="true" ma:displayName="Description" ma:description="Used as alternative text for the picture." ma:hidden="true" ma:internalName="Description">
      <xsd:simpleType>
        <xsd:restriction base="dms:Note">
          <xsd:maxLength value="255"/>
        </xsd:restriction>
      </xsd:simpleType>
    </xsd:element>
    <xsd:element name="ThumbnailExists" ma:index="23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4" nillable="true" ma:displayName="Preview Exists" ma:default="FALSE" ma:hidden="true" ma:internalName="PreviewExists" ma:readOnly="true">
      <xsd:simpleType>
        <xsd:restriction base="dms:Boolean"/>
      </xsd:simpleType>
    </xsd:element>
    <xsd:element name="AlternateThumbnailUrl" ma:index="25" nillable="true" ma:displayName="Preview Image URL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ffd165-b559-4e69-b764-6d356011be50" elementFormDefault="qualified">
    <xsd:import namespace="http://schemas.microsoft.com/office/2006/documentManagement/types"/>
    <xsd:import namespace="http://schemas.microsoft.com/office/infopath/2007/PartnerControls"/>
    <xsd:element name="Resim" ma:index="26" nillable="true" ma:displayName="Resim" ma:format="Image" ma:internalName="Resim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ce632-3ebe-48ff-a8b1-ed342ea1f401" elementFormDefault="qualified">
    <xsd:import namespace="http://schemas.microsoft.com/office/2006/documentManagement/types"/>
    <xsd:import namespace="http://schemas.microsoft.com/office/infopath/2007/PartnerControls"/>
    <xsd:element name="SharedWithUsers" ma:index="27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2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32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33" nillable="true" ma:displayName="Taxonomy Catch All Column" ma:description="" ma:hidden="true" ma:list="{50a209d2-4676-4faf-9977-419d27bce538}" ma:internalName="TaxCatchAll" ma:showField="CatchAllData" ma:web="4a2ce632-3ebe-48ff-a8b1-ed342ea1f4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7E3E29-12F4-43FF-870E-D651052C5705}"/>
</file>

<file path=customXml/itemProps2.xml><?xml version="1.0" encoding="utf-8"?>
<ds:datastoreItem xmlns:ds="http://schemas.openxmlformats.org/officeDocument/2006/customXml" ds:itemID="{F85FB7E6-0DF5-423B-A74B-2E0E35FACDB4}"/>
</file>

<file path=customXml/itemProps3.xml><?xml version="1.0" encoding="utf-8"?>
<ds:datastoreItem xmlns:ds="http://schemas.openxmlformats.org/officeDocument/2006/customXml" ds:itemID="{96022C1F-714E-43B7-ABBF-09B58A8B032D}"/>
</file>

<file path=customXml/itemProps4.xml><?xml version="1.0" encoding="utf-8"?>
<ds:datastoreItem xmlns:ds="http://schemas.openxmlformats.org/officeDocument/2006/customXml" ds:itemID="{7EE9497D-AD2A-4EE5-AAA9-AD2D8BC04701}"/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4306</TotalTime>
  <Words>425</Words>
  <Application>Microsoft Office PowerPoint</Application>
  <PresentationFormat>Ekran Gösterisi (4:3)</PresentationFormat>
  <Paragraphs>79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Office Theme</vt:lpstr>
      <vt:lpstr>Slayt 1</vt:lpstr>
      <vt:lpstr>Slayt 2</vt:lpstr>
      <vt:lpstr>Slayt 3</vt:lpstr>
      <vt:lpstr>    Hz. Muhammed, Allah'ın elçisi ve peygamberlerin sonuncusudur. </vt:lpstr>
      <vt:lpstr>   Kur’an bize ne söylüyor?       </vt:lpstr>
      <vt:lpstr>“İnmemiştir hele Kuran şunu hakkıyla bilin,  ne mezarlıkta okunmak ne de fal bakmak için.”  M. Akif Ersoy</vt:lpstr>
      <vt:lpstr>Bir Hikâye</vt:lpstr>
      <vt:lpstr>YOL GÖSTERENİM VAR</vt:lpstr>
      <vt:lpstr>Bizim İçin En Güzel Örnek  Rasûlüllah’tır… </vt:lpstr>
      <vt:lpstr>اِهْدِنَا الصِّرَاطَ الْمُسْتَق۪يمَۙ </vt:lpstr>
      <vt:lpstr>ETKİNLİK</vt:lpstr>
      <vt:lpstr>DEĞERLENDİRME SORULARI</vt:lpstr>
      <vt:lpstr>GÜNÜN MESAJI</vt:lpstr>
      <vt:lpstr>Slayt 14</vt:lpstr>
    </vt:vector>
  </TitlesOfParts>
  <Manager>Bayram Demirtas</Manager>
  <Company>Diyanet İsleri Baskanlıgı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MAREP Oturum 3</dc:title>
  <dc:subject>Rehberim Var</dc:subject>
  <dc:creator>Kasım Karaman</dc:creator>
  <cp:keywords>Denetimli Serbestlik</cp:keywords>
  <cp:lastModifiedBy>Kasım Karaman</cp:lastModifiedBy>
  <cp:revision>974</cp:revision>
  <cp:lastPrinted>2016-04-27T18:15:02Z</cp:lastPrinted>
  <dcterms:created xsi:type="dcterms:W3CDTF">2012-05-05T18:53:17Z</dcterms:created>
  <dcterms:modified xsi:type="dcterms:W3CDTF">2020-01-14T15:59:23Z</dcterms:modified>
  <dc:language>tr-TR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NeC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Ekran Gösterisi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63</vt:i4>
  </property>
  <property fmtid="{D5CDD505-2E9C-101B-9397-08002B2CF9AE}" pid="13" name="ContentTypeId">
    <vt:lpwstr>0x01010200BD44E9675BE42941B71C78D0B698AB9C</vt:lpwstr>
  </property>
  <property fmtid="{D5CDD505-2E9C-101B-9397-08002B2CF9AE}" pid="14" name="TaxKeyword">
    <vt:lpwstr>344;#Denetimli Serbestlik|00f81c4c-e8cf-4095-a259-ccafffc74d10</vt:lpwstr>
  </property>
  <property fmtid="{D5CDD505-2E9C-101B-9397-08002B2CF9AE}" pid="15" name="_dlc_DocIdItemGuid">
    <vt:lpwstr>66abcab5-43cc-4920-b9c0-327e5e0140bd</vt:lpwstr>
  </property>
</Properties>
</file>