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8" r:id="rId2"/>
    <p:sldId id="311" r:id="rId3"/>
    <p:sldId id="291" r:id="rId4"/>
    <p:sldId id="292" r:id="rId5"/>
    <p:sldId id="293" r:id="rId6"/>
    <p:sldId id="294" r:id="rId7"/>
    <p:sldId id="295" r:id="rId8"/>
    <p:sldId id="296" r:id="rId9"/>
    <p:sldId id="302" r:id="rId10"/>
    <p:sldId id="301" r:id="rId11"/>
    <p:sldId id="298" r:id="rId12"/>
    <p:sldId id="303" r:id="rId13"/>
    <p:sldId id="304" r:id="rId14"/>
    <p:sldId id="305" r:id="rId15"/>
    <p:sldId id="306" r:id="rId16"/>
    <p:sldId id="310" r:id="rId17"/>
    <p:sldId id="307" r:id="rId18"/>
    <p:sldId id="31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77" d="100"/>
          <a:sy n="77" d="100"/>
        </p:scale>
        <p:origin x="120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tr-TR" sz="2000">
                <a:latin typeface="Arial"/>
              </a:rPr>
              <a:t>Notların biçimini düzenlemek için tıklayın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tr-TR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tr-T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tr-T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0E2CB07-B611-4840-ACCD-D0A542D99F35}" type="slidenum">
              <a:rPr lang="tr-TR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013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3BB508D-F44F-4D97-BD54-EC4D3BD09B91}" type="slidenum">
              <a:rPr lang="tr-TR" altLang="tr-T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tr-TR" altLang="tr-T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9220" name="Not Yer Tutucusu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0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Resim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Resim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6531120"/>
            <a:ext cx="9143640" cy="326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0" y="0"/>
            <a:ext cx="9143640" cy="1469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408880" y="6253560"/>
            <a:ext cx="489600" cy="4896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tr-TR" sz="4400">
                <a:latin typeface="Arial"/>
              </a:rPr>
              <a:t>Ana başlık metnini düzenlemek için tıklayın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tr-TR" sz="3200">
                <a:latin typeface="Arial"/>
              </a:rPr>
              <a:t>Anahat metninin biçimini düzenlemek için tıklayın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tr-TR" sz="2800">
                <a:latin typeface="Arial"/>
              </a:rPr>
              <a:t>İkinci Anahat Düzeyi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tr-TR" sz="2400">
                <a:latin typeface="Arial"/>
              </a:rPr>
              <a:t>Üçüncü Anahat Düzeyi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tr-TR" sz="2000">
                <a:latin typeface="Arial"/>
              </a:rPr>
              <a:t>Dördüncü Anahat Düzeyi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Beşinci Anahat Düzeyi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Altıncı Anahat Düzeyi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Yedinci Anahat Düzeyi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23640" y="4708495"/>
            <a:ext cx="8420760" cy="41400"/>
          </a:xfrm>
          <a:prstGeom prst="flowChartProcess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85" name="CustomShape 3"/>
          <p:cNvSpPr/>
          <p:nvPr/>
        </p:nvSpPr>
        <p:spPr>
          <a:xfrm>
            <a:off x="0" y="1598258"/>
            <a:ext cx="9144000" cy="29737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5000"/>
              </a:lnSpc>
              <a:buSzPct val="100000"/>
            </a:pPr>
            <a:r>
              <a:rPr lang="tr-TR" sz="3200" b="1" strike="noStrike" dirty="0">
                <a:solidFill>
                  <a:srgbClr val="000000"/>
                </a:solidFill>
                <a:latin typeface="Cambria"/>
                <a:ea typeface="DejaVu Sans"/>
              </a:rPr>
              <a:t>     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DENETİMLİ SERBESTLİK </a:t>
            </a:r>
            <a:r>
              <a:rPr lang="tr-TR" altLang="tr-TR" sz="28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MANEVİ REHBERLİK PROGRAMI</a:t>
            </a:r>
          </a:p>
          <a:p>
            <a:pPr algn="ctr">
              <a:lnSpc>
                <a:spcPct val="95000"/>
              </a:lnSpc>
              <a:buSzPct val="100000"/>
            </a:pPr>
            <a:endParaRPr lang="tr-TR" altLang="tr-TR"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6. OTURUM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KADERE İMAN ET, MUTLU OL</a:t>
            </a:r>
          </a:p>
          <a:p>
            <a:pPr algn="ctr">
              <a:lnSpc>
                <a:spcPct val="100000"/>
              </a:lnSpc>
            </a:pPr>
            <a:endParaRPr sz="3200" dirty="0"/>
          </a:p>
        </p:txBody>
      </p:sp>
      <p:sp>
        <p:nvSpPr>
          <p:cNvPr id="2" name="Dikdörtgen 1"/>
          <p:cNvSpPr/>
          <p:nvPr/>
        </p:nvSpPr>
        <p:spPr>
          <a:xfrm>
            <a:off x="0" y="399950"/>
            <a:ext cx="9144000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.</a:t>
            </a:r>
            <a:r>
              <a:rPr lang="tr-TR" alt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tr-TR" altLang="tr-TR" sz="5400" b="1" dirty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MAREP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8496379" y="6299258"/>
            <a:ext cx="27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13" name="CustomShape 3"/>
          <p:cNvSpPr/>
          <p:nvPr/>
        </p:nvSpPr>
        <p:spPr>
          <a:xfrm>
            <a:off x="0" y="5036028"/>
            <a:ext cx="9144000" cy="88710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sz="3600" b="1" dirty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HOŞGELDİNİZ</a:t>
            </a:r>
          </a:p>
          <a:p>
            <a:pPr algn="ctr">
              <a:lnSpc>
                <a:spcPct val="100000"/>
              </a:lnSpc>
            </a:pPr>
            <a:endParaRPr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45" y="-163585"/>
            <a:ext cx="175481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" name="14 Resim" descr="diyanetisleri_logo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618879" y="81889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66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274321" y="2237072"/>
            <a:ext cx="8477794" cy="361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b="1" i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 konusunda onlarla müşavere et. Bir kere de karar verip azmettin mi, artık Allah’a tevekkül et, (ona dayanıp güven). Şüphesiz Allah, tevekkül edenleri sever</a:t>
            </a:r>
            <a:r>
              <a:rPr lang="tr-TR" sz="2800" b="1" i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        (Al-i İmran, 3/159)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Tedbirsiz Tevekkül Olmaz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1" y="1449977"/>
            <a:ext cx="9143999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Tedbir tevekkülü,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Tevekkül teslimiyeti,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Teslimiyet rızayı,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Rıza da mutluluğu getirir.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4400" b="1" dirty="0">
              <a:solidFill>
                <a:schemeClr val="tx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15122" y="6320909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0" y="43582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KADERE İMAN ET, MUTLU OL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“Yeryüzünde hiçbir canlı yoktur ki, 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rızkı </a:t>
            </a:r>
            <a:r>
              <a:rPr lang="tr-TR" sz="3200" b="1" dirty="0" err="1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Allâh’a</a:t>
            </a:r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ait olmasın…” 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							</a:t>
            </a:r>
            <a:r>
              <a:rPr lang="tr-TR" sz="26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(</a:t>
            </a:r>
            <a:r>
              <a:rPr lang="tr-TR" sz="2600" dirty="0" err="1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Hud</a:t>
            </a:r>
            <a:r>
              <a:rPr lang="tr-TR" sz="26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, 11/6)</a:t>
            </a:r>
          </a:p>
        </p:txBody>
      </p:sp>
      <p:sp>
        <p:nvSpPr>
          <p:cNvPr id="6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1" y="2759586"/>
            <a:ext cx="9143999" cy="158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BİR HİKAYE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32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ASLAN İLE TİLKİ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0" y="275958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200" b="1" i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Allah dilediğine rızkını bollaştırır da daraltır da…”	</a:t>
            </a:r>
            <a:r>
              <a:rPr lang="tr-TR" sz="32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tr-TR" sz="26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600" dirty="0" err="1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Ra’d</a:t>
            </a:r>
            <a:r>
              <a:rPr lang="tr-TR" sz="26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13/26)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Rızkın Genişlemesi Nimet; </a:t>
            </a:r>
          </a:p>
          <a:p>
            <a:pPr algn="ctr"/>
            <a:r>
              <a:rPr lang="tr-TR" sz="4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Dar Olması İmtihandır.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287383" y="2201461"/>
            <a:ext cx="8399417" cy="291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 iman edenler! Size verdiğimiz rızıkların temiz olanlarından yiyin, eğer siz yalnız Allah'a kulluk ediyorsanız O'na şükredin</a:t>
            </a: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(Bakara, 2/172)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8213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Kadere İman, Helal Rızık İçin Mücadeleyi Gerektirir.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431074" y="1933303"/>
            <a:ext cx="8321040" cy="37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Kadın, dört şey için nikâh edilir: Malı, soyu, güzelliği ve dini.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 toprakla </a:t>
            </a:r>
            <a:r>
              <a:rPr lang="tr-TR" sz="3000" b="1" dirty="0" err="1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dolasıca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sen dindar olanını elde etmeye bak!.” </a:t>
            </a: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(Müslim, Nikah,53)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36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Kadere İman, Evlilikte Tedbiri Gerektirir.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33820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DEĞERLENDİRME SORULARI</a:t>
            </a:r>
          </a:p>
        </p:txBody>
      </p:sp>
      <p:sp>
        <p:nvSpPr>
          <p:cNvPr id="6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235131" y="1628755"/>
            <a:ext cx="86476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Allah’ın her şeyi bir ölçüye göre yaratmasıyla ilgili örnek veriniz.</a:t>
            </a:r>
          </a:p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Kaderin insan hayatındaki etkileri hakkında ne düşünüyorsunuz?</a:t>
            </a:r>
          </a:p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İnsanın kaderini belirlemedeki rolü nedir?</a:t>
            </a:r>
          </a:p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Karşılaştığımız olaylar karşısında kadere imanın bize nasıl bir bakış açısı kazandırdığını açıklayınız.</a:t>
            </a:r>
          </a:p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Kader diyemezsin sen kendin ettin sözünden ne anlıyorsunuz? 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235132" y="2472206"/>
            <a:ext cx="8621485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Şüphesiz ki Allah insanlara hiçbir şekilde zulmetmez. Fakat insanlar kendilerine zulmediyorlar.” </a:t>
            </a: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(Furkan, 25/2)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24153" y="6320908"/>
            <a:ext cx="565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tr-TR" dirty="0"/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GÜNÜN MESAJI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2381269"/>
            <a:ext cx="9144000" cy="307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491" tIns="33746" rIns="67491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DENETİMLİ SERBESTLİK  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MANEVİ REHBERLİK PROGRAMI</a:t>
            </a:r>
          </a:p>
          <a:p>
            <a:pPr algn="ctr" eaLnBrk="1">
              <a:buSzPct val="100000"/>
            </a:pPr>
            <a:endParaRPr lang="tr-TR" altLang="tr-TR"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 eaLnBrk="1">
              <a:buSzPct val="100000"/>
            </a:pPr>
            <a:endParaRPr lang="tr-TR" altLang="tr-TR"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 eaLnBrk="1">
              <a:buSzPct val="100000"/>
            </a:pPr>
            <a:r>
              <a:rPr lang="tr-TR" altLang="tr-TR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Katılımlarınızdan dolayı teşekkürler…</a:t>
            </a:r>
          </a:p>
          <a:p>
            <a:pPr algn="ctr" eaLnBrk="1">
              <a:lnSpc>
                <a:spcPct val="95000"/>
              </a:lnSpc>
              <a:buSzPct val="100000"/>
            </a:pPr>
            <a:endParaRPr lang="tr-TR" altLang="tr-TR" sz="21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45" y="-163585"/>
            <a:ext cx="175481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6 Metin kutusu"/>
          <p:cNvSpPr txBox="1"/>
          <p:nvPr/>
        </p:nvSpPr>
        <p:spPr>
          <a:xfrm>
            <a:off x="8407399" y="6311354"/>
            <a:ext cx="77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</a:t>
            </a:r>
          </a:p>
        </p:txBody>
      </p:sp>
      <p:sp>
        <p:nvSpPr>
          <p:cNvPr id="8" name="Dikdörtgen 1"/>
          <p:cNvSpPr/>
          <p:nvPr/>
        </p:nvSpPr>
        <p:spPr>
          <a:xfrm>
            <a:off x="0" y="399950"/>
            <a:ext cx="9144000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sz="5400" b="1" dirty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MAREP</a:t>
            </a:r>
          </a:p>
        </p:txBody>
      </p:sp>
      <p:pic>
        <p:nvPicPr>
          <p:cNvPr id="9" name="8 Resim" descr="diyanetisleri_logo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7618879" y="81889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13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34437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Kaderle İlgili Aklımıza Taklan Sorular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95111" y="6308383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endParaRPr lang="tr-TR" dirty="0"/>
          </a:p>
        </p:txBody>
      </p:sp>
      <p:pic>
        <p:nvPicPr>
          <p:cNvPr id="5" name="Picture 2" descr="soru işareti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965" y="1828799"/>
            <a:ext cx="7548282" cy="4374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SAVE_20200108_1547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3241"/>
            <a:ext cx="9144000" cy="5133703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252918" y="76012"/>
            <a:ext cx="85862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“Her şeyi yaratıp ona bir nizam veren ve mukadderatını tayin eden Allah, yüceler yücesidir.” </a:t>
            </a:r>
            <a:r>
              <a:rPr lang="tr-TR" sz="2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2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 (Furkan, 25/2)</a:t>
            </a:r>
            <a:endParaRPr lang="tr-TR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70059" y="6358487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162838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“Allah her şeyin yaratıcısıdır...” </a:t>
            </a:r>
          </a:p>
          <a:p>
            <a:pPr algn="ctr"/>
            <a:r>
              <a:rPr lang="tr-TR" sz="26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                                                  	                 (</a:t>
            </a:r>
            <a:r>
              <a:rPr lang="tr-TR" sz="2600" dirty="0" err="1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Zümer</a:t>
            </a:r>
            <a:r>
              <a:rPr lang="tr-TR" sz="26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, 39/62)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770709" y="2759586"/>
            <a:ext cx="78507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İyi-kötü, güzel-çirkin, faydalı-zararlı her şey Allah’ın yaratmasıyla vücuda gelmektedir.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95111" y="632090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28809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Allah İyiliği Takdir Edendir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483326" y="2759586"/>
            <a:ext cx="7955280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“Sana gelen iyilik Allah'tandır. Başına gelen kötülük ise nefsindendir…” </a:t>
            </a: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(Nisa, 4/79)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88182" y="632090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tr-TR" sz="4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Kötülük Allah’ın Takdiri Değildir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1005840" y="2759586"/>
            <a:ext cx="701475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Allah kullarının küfrüne razı olmaz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Zümer</a:t>
            </a: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39/7)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95111" y="632090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6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36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KADER-EYLEM İLİŞKİSİ</a:t>
            </a:r>
            <a:b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“Kader diyemezsin, sen kendin ettin…”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352697" y="2101624"/>
            <a:ext cx="839941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“…Herkesin kazandığı (iyilik) kendine, yapacağı (kötülük) de kendinedir…” </a:t>
            </a:r>
          </a:p>
          <a:p>
            <a:pPr algn="just">
              <a:spcAft>
                <a:spcPts val="600"/>
              </a:spcAft>
            </a:pP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(Bakara, 2/286)</a:t>
            </a:r>
          </a:p>
          <a:p>
            <a:pPr algn="just">
              <a:spcAft>
                <a:spcPts val="600"/>
              </a:spcAft>
            </a:pPr>
            <a:endParaRPr lang="tr-TR" sz="3000" b="1" dirty="0">
              <a:solidFill>
                <a:schemeClr val="tx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“Eğer iyilik ederseniz kendinize etmiş, kötülük ederseniz yine kendinize etmiş olursunuz...” 						</a:t>
            </a: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dirty="0" err="1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İsra</a:t>
            </a: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17/7)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93500" y="632090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444138" y="2759586"/>
            <a:ext cx="8229600" cy="291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canlı, ölümü tadar. Bir deneme olarak sizi hayırla da, şerle de imtihan ederiz. Ve siz, ancak bize döndürüleceksiniz.</a:t>
            </a:r>
            <a:r>
              <a:rPr lang="tr-TR" sz="30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(Enbiya, 21/35)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2531" y="6320908"/>
            <a:ext cx="419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</a:p>
        </p:txBody>
      </p:sp>
      <p:sp>
        <p:nvSpPr>
          <p:cNvPr id="5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0" y="16981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Dedim bu dünya ne garip handır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Dedi “Sabret” her şey imtihandır</a:t>
            </a:r>
          </a:p>
        </p:txBody>
      </p:sp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209006" y="1"/>
            <a:ext cx="864761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“Akıllı insan bütün yumurtalarını 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aynı sepete koymaz…”</a:t>
            </a:r>
          </a:p>
          <a:p>
            <a:pPr algn="r"/>
            <a:r>
              <a:rPr lang="tr-TR" sz="2800" b="1" dirty="0" err="1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Miguel</a:t>
            </a:r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de Cervantes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2531" y="6320908"/>
            <a:ext cx="445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tr-TR" dirty="0"/>
          </a:p>
        </p:txBody>
      </p:sp>
      <p:pic>
        <p:nvPicPr>
          <p:cNvPr id="6150" name="Picture 6" descr="soru işareti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69" y="2004825"/>
            <a:ext cx="8271249" cy="39477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007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4a2ce632-3ebe-48ff-a8b1-ed342ea1f4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Denetimli Serbestlik</TermName>
          <TermId xmlns="http://schemas.microsoft.com/office/infopath/2007/PartnerControls">00f81c4c-e8cf-4095-a259-ccafffc74d10</TermId>
        </TermInfo>
      </Terms>
    </TaxKeywordTaxHTField>
    <AlternateThumbnailUrl xmlns="http://schemas.microsoft.com/sharepoint/v3">
      <Url xsi:nil="true"/>
      <Description xsi:nil="true"/>
    </AlternateThumbnailUrl>
    <Resim xmlns="52ffd165-b559-4e69-b764-6d356011be50">
      <Url xsi:nil="true"/>
      <Description xsi:nil="true"/>
    </Resim>
    <ImageCreateDate xmlns="http://schemas.microsoft.com/sharepoint/v3" xsi:nil="true"/>
    <TaxCatchAll xmlns="4a2ce632-3ebe-48ff-a8b1-ed342ea1f401">
      <Value>344</Value>
    </TaxCatchAll>
    <Description xmlns="http://schemas.microsoft.com/sharepoint/v3" xsi:nil="true"/>
    <_dlc_DocId xmlns="4a2ce632-3ebe-48ff-a8b1-ed342ea1f401">DKFT66RQZEX3-1503943817-593</_dlc_DocId>
    <_dlc_DocIdUrl xmlns="4a2ce632-3ebe-48ff-a8b1-ed342ea1f401">
      <Url>https://dinhizmetleri.diyanet.gov.tr/_layouts/15/DocIdRedir.aspx?ID=DKFT66RQZEX3-1503943817-593</Url>
      <Description>DKFT66RQZEX3-1503943817-593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BD44E9675BE42941B71C78D0B698AB9C" ma:contentTypeVersion="10" ma:contentTypeDescription="Upload an image or a photograph." ma:contentTypeScope="" ma:versionID="65d2fa8ee899d8a905174bb288d2c168">
  <xsd:schema xmlns:xsd="http://www.w3.org/2001/XMLSchema" xmlns:xs="http://www.w3.org/2001/XMLSchema" xmlns:p="http://schemas.microsoft.com/office/2006/metadata/properties" xmlns:ns1="http://schemas.microsoft.com/sharepoint/v3" xmlns:ns2="52ffd165-b559-4e69-b764-6d356011be50" xmlns:ns3="4a2ce632-3ebe-48ff-a8b1-ed342ea1f401" targetNamespace="http://schemas.microsoft.com/office/2006/metadata/properties" ma:root="true" ma:fieldsID="1d64fbf255ebb36658ecd3d994b80328" ns1:_="" ns2:_="" ns3:_="">
    <xsd:import namespace="http://schemas.microsoft.com/sharepoint/v3"/>
    <xsd:import namespace="52ffd165-b559-4e69-b764-6d356011be50"/>
    <xsd:import namespace="4a2ce632-3ebe-48ff-a8b1-ed342ea1f401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Resim" minOccurs="0"/>
                <xsd:element ref="ns3:SharedWithUsers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ffd165-b559-4e69-b764-6d356011be50" elementFormDefault="qualified">
    <xsd:import namespace="http://schemas.microsoft.com/office/2006/documentManagement/types"/>
    <xsd:import namespace="http://schemas.microsoft.com/office/infopath/2007/PartnerControls"/>
    <xsd:element name="Resim" ma:index="26" nillable="true" ma:displayName="Resim" ma:format="Image" ma:internalName="Resi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ce632-3ebe-48ff-a8b1-ed342ea1f401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32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3" nillable="true" ma:displayName="Taxonomy Catch All Column" ma:description="" ma:hidden="true" ma:list="{50a209d2-4676-4faf-9977-419d27bce538}" ma:internalName="TaxCatchAll" ma:showField="CatchAllData" ma:web="4a2ce632-3ebe-48ff-a8b1-ed342ea1f4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158CF9-A515-4158-84EA-0EF85202F2DB}"/>
</file>

<file path=customXml/itemProps2.xml><?xml version="1.0" encoding="utf-8"?>
<ds:datastoreItem xmlns:ds="http://schemas.openxmlformats.org/officeDocument/2006/customXml" ds:itemID="{A0FBF582-44A8-4A1B-AFE1-FCFDA7DBA496}"/>
</file>

<file path=customXml/itemProps3.xml><?xml version="1.0" encoding="utf-8"?>
<ds:datastoreItem xmlns:ds="http://schemas.openxmlformats.org/officeDocument/2006/customXml" ds:itemID="{056D5B2A-1059-43D7-AB96-DDF2030334D5}"/>
</file>

<file path=customXml/itemProps4.xml><?xml version="1.0" encoding="utf-8"?>
<ds:datastoreItem xmlns:ds="http://schemas.openxmlformats.org/officeDocument/2006/customXml" ds:itemID="{FAFEF0CE-9477-45B4-B4CD-490415E10D2A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3546</TotalTime>
  <Words>576</Words>
  <Application>Microsoft Office PowerPoint</Application>
  <PresentationFormat>Ekran Gösterisi (4:3)</PresentationFormat>
  <Paragraphs>100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Cambria</vt:lpstr>
      <vt:lpstr>StarSymbol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Bayram Demirtas</Manager>
  <Company>Diyanet Isleri Baskanlıgı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MAREP Oturum 6</dc:title>
  <dc:subject>Kadere Iman</dc:subject>
  <dc:creator>Kasım Karaman</dc:creator>
  <cp:keywords>Denetimli Serbestlik</cp:keywords>
  <cp:lastModifiedBy>Kasım Karaman</cp:lastModifiedBy>
  <cp:revision>980</cp:revision>
  <cp:lastPrinted>2016-04-27T18:15:02Z</cp:lastPrinted>
  <dcterms:created xsi:type="dcterms:W3CDTF">2012-05-05T18:53:17Z</dcterms:created>
  <dcterms:modified xsi:type="dcterms:W3CDTF">2021-03-04T10:17:57Z</dcterms:modified>
  <dc:language>tr-TR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NeC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Ekran Gösterisi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63</vt:i4>
  </property>
  <property fmtid="{D5CDD505-2E9C-101B-9397-08002B2CF9AE}" pid="13" name="ContentTypeId">
    <vt:lpwstr>0x01010200BD44E9675BE42941B71C78D0B698AB9C</vt:lpwstr>
  </property>
  <property fmtid="{D5CDD505-2E9C-101B-9397-08002B2CF9AE}" pid="14" name="TaxKeyword">
    <vt:lpwstr>344;#Denetimli Serbestlik|00f81c4c-e8cf-4095-a259-ccafffc74d10</vt:lpwstr>
  </property>
  <property fmtid="{D5CDD505-2E9C-101B-9397-08002B2CF9AE}" pid="15" name="_dlc_DocIdItemGuid">
    <vt:lpwstr>06e8dcc0-df32-4ba4-bc86-6929174fcf07</vt:lpwstr>
  </property>
</Properties>
</file>